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34"/>
  </p:notesMasterIdLst>
  <p:sldIdLst>
    <p:sldId id="257" r:id="rId2"/>
    <p:sldId id="283" r:id="rId3"/>
    <p:sldId id="282" r:id="rId4"/>
    <p:sldId id="314" r:id="rId5"/>
    <p:sldId id="284" r:id="rId6"/>
    <p:sldId id="286" r:id="rId7"/>
    <p:sldId id="285" r:id="rId8"/>
    <p:sldId id="287" r:id="rId9"/>
    <p:sldId id="288" r:id="rId10"/>
    <p:sldId id="303" r:id="rId11"/>
    <p:sldId id="304" r:id="rId12"/>
    <p:sldId id="305" r:id="rId13"/>
    <p:sldId id="289" r:id="rId14"/>
    <p:sldId id="290" r:id="rId15"/>
    <p:sldId id="298" r:id="rId16"/>
    <p:sldId id="301" r:id="rId17"/>
    <p:sldId id="300" r:id="rId18"/>
    <p:sldId id="302" r:id="rId19"/>
    <p:sldId id="297" r:id="rId20"/>
    <p:sldId id="291" r:id="rId21"/>
    <p:sldId id="294" r:id="rId22"/>
    <p:sldId id="306" r:id="rId23"/>
    <p:sldId id="309" r:id="rId24"/>
    <p:sldId id="308" r:id="rId25"/>
    <p:sldId id="292" r:id="rId26"/>
    <p:sldId id="316" r:id="rId27"/>
    <p:sldId id="311" r:id="rId28"/>
    <p:sldId id="295" r:id="rId29"/>
    <p:sldId id="312" r:id="rId30"/>
    <p:sldId id="310" r:id="rId31"/>
    <p:sldId id="293" r:id="rId32"/>
    <p:sldId id="3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1400"/>
    <a:srgbClr val="AB1500"/>
    <a:srgbClr val="D6D6D6"/>
    <a:srgbClr val="AAAAAA"/>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11" autoAdjust="0"/>
    <p:restoredTop sz="70548" autoAdjust="0"/>
  </p:normalViewPr>
  <p:slideViewPr>
    <p:cSldViewPr snapToGrid="0" snapToObjects="1">
      <p:cViewPr>
        <p:scale>
          <a:sx n="86" d="100"/>
          <a:sy n="86" d="100"/>
        </p:scale>
        <p:origin x="144" y="14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D83C5-BC95-6142-A377-653A8092B1E1}" type="datetimeFigureOut">
              <a:rPr lang="en-US" smtClean="0"/>
              <a:t>7/24/18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71E90-DE97-8840-A6D7-8E79F4924D7E}" type="slidenum">
              <a:rPr lang="en-US" smtClean="0"/>
              <a:t>‹#›</a:t>
            </a:fld>
            <a:endParaRPr lang="en-US"/>
          </a:p>
        </p:txBody>
      </p:sp>
    </p:spTree>
    <p:extLst>
      <p:ext uri="{BB962C8B-B14F-4D97-AF65-F5344CB8AC3E}">
        <p14:creationId xmlns:p14="http://schemas.microsoft.com/office/powerpoint/2010/main" val="382305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mmpa.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Hello we are from </a:t>
            </a:r>
            <a:r>
              <a:rPr lang="en-US" sz="1200" b="1" kern="1200" dirty="0">
                <a:solidFill>
                  <a:schemeClr val="bg1"/>
                </a:solidFill>
                <a:effectLst>
                  <a:glow rad="228600">
                    <a:schemeClr val="tx1">
                      <a:alpha val="40000"/>
                    </a:schemeClr>
                  </a:glow>
                </a:effectLst>
                <a:latin typeface="+mn-lt"/>
                <a:ea typeface="+mn-ea"/>
                <a:cs typeface="+mn-cs"/>
              </a:rPr>
              <a:t>Advanced Data Mining Lab</a:t>
            </a:r>
            <a:r>
              <a:rPr lang="en-US" sz="1200" b="0" i="0" u="none" strike="noStrike" kern="1200" dirty="0">
                <a:solidFill>
                  <a:schemeClr val="tx1"/>
                </a:solidFill>
                <a:effectLst/>
                <a:latin typeface="+mn-lt"/>
                <a:ea typeface="+mn-ea"/>
                <a:cs typeface="+mn-cs"/>
              </a:rPr>
              <a:t>. Our advisors are Prof Yi </a:t>
            </a:r>
            <a:r>
              <a:rPr lang="en-US" sz="1200" b="0" i="0" u="none" strike="noStrike" kern="1200" dirty="0" err="1">
                <a:solidFill>
                  <a:schemeClr val="tx1"/>
                </a:solidFill>
                <a:effectLst/>
                <a:latin typeface="+mn-lt"/>
                <a:ea typeface="+mn-ea"/>
                <a:cs typeface="+mn-cs"/>
              </a:rPr>
              <a:t>cheng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chen</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Aj.Tipajin</a:t>
            </a:r>
            <a:r>
              <a:rPr lang="en-US" sz="1200" b="0" i="0" u="none" strike="noStrike" kern="1200" dirty="0">
                <a:solidFill>
                  <a:schemeClr val="tx1"/>
                </a:solidFill>
                <a:effectLst/>
                <a:latin typeface="+mn-lt"/>
                <a:ea typeface="+mn-ea"/>
                <a:cs typeface="+mn-cs"/>
              </a:rPr>
              <a:t>. My name is…..(Introduce members) First let’s see our introduction trailer. </a:t>
            </a:r>
            <a:endParaRPr lang="en-US" b="0" dirty="0">
              <a:effectLst/>
            </a:endParaRPr>
          </a:p>
          <a:p>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0</a:t>
            </a:fld>
            <a:endParaRPr lang="en-US"/>
          </a:p>
        </p:txBody>
      </p:sp>
    </p:spTree>
    <p:extLst>
      <p:ext uri="{BB962C8B-B14F-4D97-AF65-F5344CB8AC3E}">
        <p14:creationId xmlns:p14="http://schemas.microsoft.com/office/powerpoint/2010/main" val="2834976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Then we extracted actor, production, director, writer, genre, </a:t>
            </a:r>
            <a:r>
              <a:rPr lang="en-US" sz="1200" b="0" i="0" u="none" strike="noStrike" kern="1200" dirty="0" err="1">
                <a:solidFill>
                  <a:schemeClr val="tx1"/>
                </a:solidFill>
                <a:effectLst/>
                <a:latin typeface="+mn-lt"/>
                <a:ea typeface="+mn-ea"/>
                <a:cs typeface="+mn-cs"/>
              </a:rPr>
              <a:t>imdb</a:t>
            </a:r>
            <a:r>
              <a:rPr lang="en-US" sz="1200" b="0" i="0" u="none" strike="noStrike" kern="1200" dirty="0">
                <a:solidFill>
                  <a:schemeClr val="tx1"/>
                </a:solidFill>
                <a:effectLst/>
                <a:latin typeface="+mn-lt"/>
                <a:ea typeface="+mn-ea"/>
                <a:cs typeface="+mn-cs"/>
              </a:rPr>
              <a:t> rating and </a:t>
            </a:r>
            <a:r>
              <a:rPr lang="en-US" sz="1200" b="0" i="0" u="none" strike="noStrike" kern="1200" dirty="0" err="1">
                <a:solidFill>
                  <a:schemeClr val="tx1"/>
                </a:solidFill>
                <a:effectLst/>
                <a:latin typeface="+mn-lt"/>
                <a:ea typeface="+mn-ea"/>
                <a:cs typeface="+mn-cs"/>
              </a:rPr>
              <a:t>imdb</a:t>
            </a:r>
            <a:r>
              <a:rPr lang="en-US" sz="1200" b="0" i="0" u="none" strike="noStrike" kern="1200" dirty="0">
                <a:solidFill>
                  <a:schemeClr val="tx1"/>
                </a:solidFill>
                <a:effectLst/>
                <a:latin typeface="+mn-lt"/>
                <a:ea typeface="+mn-ea"/>
                <a:cs typeface="+mn-cs"/>
              </a:rPr>
              <a:t> vote from OMDb API by using </a:t>
            </a:r>
            <a:r>
              <a:rPr lang="en-US" sz="1200" b="0" i="0" u="none" strike="noStrike" kern="1200" dirty="0" err="1">
                <a:solidFill>
                  <a:schemeClr val="tx1"/>
                </a:solidFill>
                <a:effectLst/>
                <a:latin typeface="+mn-lt"/>
                <a:ea typeface="+mn-ea"/>
                <a:cs typeface="+mn-cs"/>
              </a:rPr>
              <a:t>omdb</a:t>
            </a:r>
            <a:r>
              <a:rPr lang="en-US" sz="1200" b="0" i="0" u="none" strike="noStrike" kern="1200" dirty="0">
                <a:solidFill>
                  <a:schemeClr val="tx1"/>
                </a:solidFill>
                <a:effectLst/>
                <a:latin typeface="+mn-lt"/>
                <a:ea typeface="+mn-ea"/>
                <a:cs typeface="+mn-cs"/>
              </a:rPr>
              <a:t> library that provided by python.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9</a:t>
            </a:fld>
            <a:endParaRPr lang="en-US"/>
          </a:p>
        </p:txBody>
      </p:sp>
    </p:spTree>
    <p:extLst>
      <p:ext uri="{BB962C8B-B14F-4D97-AF65-F5344CB8AC3E}">
        <p14:creationId xmlns:p14="http://schemas.microsoft.com/office/powerpoint/2010/main" val="588089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also retrieved social media data. The dataset from YouTube contains view counts, like counts, dislike counts, comment counts and comments from official trailer. </a:t>
            </a: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10</a:t>
            </a:fld>
            <a:endParaRPr lang="en-US"/>
          </a:p>
        </p:txBody>
      </p:sp>
    </p:spTree>
    <p:extLst>
      <p:ext uri="{BB962C8B-B14F-4D97-AF65-F5344CB8AC3E}">
        <p14:creationId xmlns:p14="http://schemas.microsoft.com/office/powerpoint/2010/main" val="3761076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And the last dataset, we extracted from Google trend that contains interested score over 30 days before the movie is launched. </a:t>
            </a:r>
            <a:endParaRPr lang="en-US" b="0" dirty="0">
              <a:effectLst/>
            </a:endParaRPr>
          </a:p>
        </p:txBody>
      </p:sp>
      <p:sp>
        <p:nvSpPr>
          <p:cNvPr id="4" name="Slide Number Placeholder 3"/>
          <p:cNvSpPr>
            <a:spLocks noGrp="1"/>
          </p:cNvSpPr>
          <p:nvPr>
            <p:ph type="sldNum" sz="quarter" idx="10"/>
          </p:nvPr>
        </p:nvSpPr>
        <p:spPr/>
        <p:txBody>
          <a:bodyPr/>
          <a:lstStyle/>
          <a:p>
            <a:fld id="{B6871E90-DE97-8840-A6D7-8E79F4924D7E}" type="slidenum">
              <a:rPr lang="en-US" smtClean="0"/>
              <a:t>11</a:t>
            </a:fld>
            <a:endParaRPr lang="en-US"/>
          </a:p>
        </p:txBody>
      </p:sp>
    </p:spTree>
    <p:extLst>
      <p:ext uri="{BB962C8B-B14F-4D97-AF65-F5344CB8AC3E}">
        <p14:creationId xmlns:p14="http://schemas.microsoft.com/office/powerpoint/2010/main" val="3325928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That’s all about our dataset, next is our data preprocessing. The data we have right now is raw data. We cannot use them instantly. Hence, we need to do data preprocessing first.</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12</a:t>
            </a:fld>
            <a:endParaRPr lang="en-US"/>
          </a:p>
        </p:txBody>
      </p:sp>
    </p:spTree>
    <p:extLst>
      <p:ext uri="{BB962C8B-B14F-4D97-AF65-F5344CB8AC3E}">
        <p14:creationId xmlns:p14="http://schemas.microsoft.com/office/powerpoint/2010/main" val="3504301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First, we need to clean data. Some movie names cannot search by OMDb API so we corrected them and searched again. However, some don’t have all data attributes in all sources so we remove them. Outliers and unnecessary attributes are also removed. The final number of movie in our dataset is 913 movies which have completed information.</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13</a:t>
            </a:fld>
            <a:endParaRPr lang="en-US"/>
          </a:p>
        </p:txBody>
      </p:sp>
    </p:spTree>
    <p:extLst>
      <p:ext uri="{BB962C8B-B14F-4D97-AF65-F5344CB8AC3E}">
        <p14:creationId xmlns:p14="http://schemas.microsoft.com/office/powerpoint/2010/main" val="2617931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After we cleaned data, we have completed raw data. There are two groups of data which are numerical data and non-numerical data.</a:t>
            </a: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14</a:t>
            </a:fld>
            <a:endParaRPr lang="en-US"/>
          </a:p>
        </p:txBody>
      </p:sp>
    </p:spTree>
    <p:extLst>
      <p:ext uri="{BB962C8B-B14F-4D97-AF65-F5344CB8AC3E}">
        <p14:creationId xmlns:p14="http://schemas.microsoft.com/office/powerpoint/2010/main" val="2833432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Non-numerical data cannot be used as input instantly so we need to convert them to be the numerical data first as you can see at the right.</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15</a:t>
            </a:fld>
            <a:endParaRPr lang="en-US"/>
          </a:p>
        </p:txBody>
      </p:sp>
    </p:spTree>
    <p:extLst>
      <p:ext uri="{BB962C8B-B14F-4D97-AF65-F5344CB8AC3E}">
        <p14:creationId xmlns:p14="http://schemas.microsoft.com/office/powerpoint/2010/main" val="1517144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Then we classified the total gross of the datasets without outliers into four classes by using quartile. The ranges of each class are 0 - 10 M, 10-48 M, 48-128 M and more than 128 M. We used these classes as the outputs of the train and test datasets for training the classification model.</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16</a:t>
            </a:fld>
            <a:endParaRPr lang="en-US"/>
          </a:p>
        </p:txBody>
      </p:sp>
    </p:spTree>
    <p:extLst>
      <p:ext uri="{BB962C8B-B14F-4D97-AF65-F5344CB8AC3E}">
        <p14:creationId xmlns:p14="http://schemas.microsoft.com/office/powerpoint/2010/main" val="2158322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After all data are numerical values, we normalized them because the range is very large.</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17</a:t>
            </a:fld>
            <a:endParaRPr lang="en-US"/>
          </a:p>
        </p:txBody>
      </p:sp>
    </p:spTree>
    <p:extLst>
      <p:ext uri="{BB962C8B-B14F-4D97-AF65-F5344CB8AC3E}">
        <p14:creationId xmlns:p14="http://schemas.microsoft.com/office/powerpoint/2010/main" val="1281595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Here is the final dataset after data preprocessing. The total movies is 913. 659 movies are profit and 254 movies are loss.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18</a:t>
            </a:fld>
            <a:endParaRPr lang="en-US"/>
          </a:p>
        </p:txBody>
      </p:sp>
    </p:spTree>
    <p:extLst>
      <p:ext uri="{BB962C8B-B14F-4D97-AF65-F5344CB8AC3E}">
        <p14:creationId xmlns:p14="http://schemas.microsoft.com/office/powerpoint/2010/main" val="1588134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1</a:t>
            </a:fld>
            <a:endParaRPr lang="en-US"/>
          </a:p>
        </p:txBody>
      </p:sp>
    </p:spTree>
    <p:extLst>
      <p:ext uri="{BB962C8B-B14F-4D97-AF65-F5344CB8AC3E}">
        <p14:creationId xmlns:p14="http://schemas.microsoft.com/office/powerpoint/2010/main" val="4211811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Now that we have talked about data cleaning, data transformation and normalization. Next, we will discuss about methodology or our approach to predict movie revenue.</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19</a:t>
            </a:fld>
            <a:endParaRPr lang="en-US"/>
          </a:p>
        </p:txBody>
      </p:sp>
    </p:spTree>
    <p:extLst>
      <p:ext uri="{BB962C8B-B14F-4D97-AF65-F5344CB8AC3E}">
        <p14:creationId xmlns:p14="http://schemas.microsoft.com/office/powerpoint/2010/main" val="3854167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used back-propagation neural network, an algorithm of multi layer neural nets to predict movie revenue. This model is using </a:t>
            </a:r>
            <a:r>
              <a:rPr lang="en-US" sz="1200" b="0" i="0" u="none" strike="noStrike" kern="1200" dirty="0" err="1">
                <a:solidFill>
                  <a:schemeClr val="tx1"/>
                </a:solidFill>
                <a:effectLst/>
                <a:latin typeface="+mn-lt"/>
                <a:ea typeface="+mn-ea"/>
                <a:cs typeface="+mn-cs"/>
              </a:rPr>
              <a:t>Keras</a:t>
            </a:r>
            <a:r>
              <a:rPr lang="en-US" sz="1200" b="0" i="0" u="none" strike="noStrike" kern="1200" dirty="0">
                <a:solidFill>
                  <a:schemeClr val="tx1"/>
                </a:solidFill>
                <a:effectLst/>
                <a:latin typeface="+mn-lt"/>
                <a:ea typeface="+mn-ea"/>
                <a:cs typeface="+mn-cs"/>
              </a:rPr>
              <a:t>, a python API. The back-propagation model generally consists of three layers; an input layer, a hidden layer, and an output layer. Each layer consists of neurons which are connected to the neurons in the previous and flowing layers by connection weights. These weights are adjusted by adding the error value called bias from the previous round. The learning process takes the inputs and the desired outputs,</a:t>
            </a:r>
            <a:r>
              <a:rPr lang="th-TH"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 so the calculated output get as close as possible from the desired output according to its past training experience. That’s why machine learning is sometimes called model fitting.</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20</a:t>
            </a:fld>
            <a:endParaRPr lang="en-US"/>
          </a:p>
        </p:txBody>
      </p:sp>
    </p:spTree>
    <p:extLst>
      <p:ext uri="{BB962C8B-B14F-4D97-AF65-F5344CB8AC3E}">
        <p14:creationId xmlns:p14="http://schemas.microsoft.com/office/powerpoint/2010/main" val="2994350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use two approaches to predict movie revenue. The first one is Classification Predictive Modeling. This approach predicts discrete classes of movie revenue which have 4 classes as we mentioned before. Another approach is Regression Predictive Modeling. The approach predict a continuous quantity output which is normalized total gross.</a:t>
            </a:r>
            <a:endParaRPr lang="en-US" b="0" dirty="0">
              <a:effectLst/>
            </a:endParaRPr>
          </a:p>
          <a:p>
            <a:pPr rtl="0"/>
            <a:r>
              <a:rPr lang="en-US" sz="1200" b="0" i="0" u="none" strike="noStrike" kern="1200" dirty="0">
                <a:solidFill>
                  <a:schemeClr val="tx1"/>
                </a:solidFill>
                <a:effectLst/>
                <a:latin typeface="+mn-lt"/>
                <a:ea typeface="+mn-ea"/>
                <a:cs typeface="+mn-cs"/>
              </a:rPr>
              <a:t>According to what we mentioned before, we retrieved social media data to use as input as well. However, we found some problem. It is hard to get correct and clean data from social media since there are so many of them. Hence, we decided to do 2 experiments.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21</a:t>
            </a:fld>
            <a:endParaRPr lang="en-US"/>
          </a:p>
        </p:txBody>
      </p:sp>
    </p:spTree>
    <p:extLst>
      <p:ext uri="{BB962C8B-B14F-4D97-AF65-F5344CB8AC3E}">
        <p14:creationId xmlns:p14="http://schemas.microsoft.com/office/powerpoint/2010/main" val="523189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first experiment, we use all dataset (913 movies) without using social media data to learn how to use back-propagation neural network to predict revenue.</a:t>
            </a:r>
            <a:endParaRPr lang="en-US" b="0" dirty="0">
              <a:effectLst/>
            </a:endParaRPr>
          </a:p>
          <a:p>
            <a:pPr rtl="0"/>
            <a:r>
              <a:rPr lang="en-US" sz="1200" b="0" i="0" u="none" strike="noStrike" kern="1200" dirty="0">
                <a:solidFill>
                  <a:schemeClr val="tx1"/>
                </a:solidFill>
                <a:effectLst/>
                <a:latin typeface="+mn-lt"/>
                <a:ea typeface="+mn-ea"/>
                <a:cs typeface="+mn-cs"/>
              </a:rPr>
              <a:t>About model architecture. Input layer has 5 inputs. There are 3 layers in hidden layer. Each layer has 64,32 and 16 neurons respectively as shown in this figure. The output layer has only 1 neuron. All hidden layer use </a:t>
            </a:r>
            <a:r>
              <a:rPr lang="en-US" sz="1200" b="0" i="0" u="none" strike="noStrike" kern="1200" dirty="0" err="1">
                <a:solidFill>
                  <a:schemeClr val="tx1"/>
                </a:solidFill>
                <a:effectLst/>
                <a:latin typeface="+mn-lt"/>
                <a:ea typeface="+mn-ea"/>
                <a:cs typeface="+mn-cs"/>
              </a:rPr>
              <a:t>ReLu</a:t>
            </a:r>
            <a:r>
              <a:rPr lang="en-US" sz="1200" b="0" i="0" u="none" strike="noStrike" kern="1200" dirty="0">
                <a:solidFill>
                  <a:schemeClr val="tx1"/>
                </a:solidFill>
                <a:effectLst/>
                <a:latin typeface="+mn-lt"/>
                <a:ea typeface="+mn-ea"/>
                <a:cs typeface="+mn-cs"/>
              </a:rPr>
              <a:t> activation function. Activation function in output layer is different depends on the approach method. For regression, we used sigmoid function. For classification, we use </a:t>
            </a:r>
            <a:r>
              <a:rPr lang="en-US" sz="1200" b="0" i="0" u="none" strike="noStrike" kern="1200" dirty="0" err="1">
                <a:solidFill>
                  <a:schemeClr val="tx1"/>
                </a:solidFill>
                <a:effectLst/>
                <a:latin typeface="+mn-lt"/>
                <a:ea typeface="+mn-ea"/>
                <a:cs typeface="+mn-cs"/>
              </a:rPr>
              <a:t>softplus</a:t>
            </a:r>
            <a:r>
              <a:rPr lang="en-US" sz="1200" b="0" i="0" u="none" strike="noStrike" kern="1200" dirty="0">
                <a:solidFill>
                  <a:schemeClr val="tx1"/>
                </a:solidFill>
                <a:effectLst/>
                <a:latin typeface="+mn-lt"/>
                <a:ea typeface="+mn-ea"/>
                <a:cs typeface="+mn-cs"/>
              </a:rPr>
              <a:t> function.</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22</a:t>
            </a:fld>
            <a:endParaRPr lang="en-US"/>
          </a:p>
        </p:txBody>
      </p:sp>
    </p:spTree>
    <p:extLst>
      <p:ext uri="{BB962C8B-B14F-4D97-AF65-F5344CB8AC3E}">
        <p14:creationId xmlns:p14="http://schemas.microsoft.com/office/powerpoint/2010/main" val="2345911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second experiment, we selected and tested only 100 movies with and without using social media data. In this experiment, we focus on comparing their performance to see the influence of social media data on prediction performance. Our assumption is that with social media data, the accuracy of prediction increase.</a:t>
            </a:r>
            <a:endParaRPr lang="en-US" b="0" dirty="0">
              <a:effectLst/>
            </a:endParaRPr>
          </a:p>
          <a:p>
            <a:pPr rtl="0"/>
            <a:r>
              <a:rPr lang="en-US" sz="1200" b="0" i="0" u="none" strike="noStrike" kern="1200" dirty="0">
                <a:solidFill>
                  <a:schemeClr val="tx1"/>
                </a:solidFill>
                <a:effectLst/>
                <a:latin typeface="+mn-lt"/>
                <a:ea typeface="+mn-ea"/>
                <a:cs typeface="+mn-cs"/>
              </a:rPr>
              <a:t>The model architecture of this experiment is similar to model in first experiment except input layer, it has 11 neurons.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23</a:t>
            </a:fld>
            <a:endParaRPr lang="en-US"/>
          </a:p>
        </p:txBody>
      </p:sp>
    </p:spTree>
    <p:extLst>
      <p:ext uri="{BB962C8B-B14F-4D97-AF65-F5344CB8AC3E}">
        <p14:creationId xmlns:p14="http://schemas.microsoft.com/office/powerpoint/2010/main" val="662833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That’s all for our methodology. Next, let me talk about the experiment results.</a:t>
            </a: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24</a:t>
            </a:fld>
            <a:endParaRPr lang="en-US"/>
          </a:p>
        </p:txBody>
      </p:sp>
    </p:spTree>
    <p:extLst>
      <p:ext uri="{BB962C8B-B14F-4D97-AF65-F5344CB8AC3E}">
        <p14:creationId xmlns:p14="http://schemas.microsoft.com/office/powerpoint/2010/main" val="2134705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evaluated the performance of the model used in prediction by cross validation. We use 80% of movies in dataset to train model and the rest 20% for test performance. By using cross validation, it randomly splits dataset into train and test set. We do cross validation for 10 times and calculate average accuracy to evaluate the classification model. But for regression, we randomly splits dataset and evaluate performance by MSE and correlation value which measures the strength of a linear relationship between two variables on a scatter plot. </a:t>
            </a: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25</a:t>
            </a:fld>
            <a:endParaRPr lang="en-US"/>
          </a:p>
        </p:txBody>
      </p:sp>
    </p:spTree>
    <p:extLst>
      <p:ext uri="{BB962C8B-B14F-4D97-AF65-F5344CB8AC3E}">
        <p14:creationId xmlns:p14="http://schemas.microsoft.com/office/powerpoint/2010/main" val="1237953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For first experiment, which is testing model with 913 movies without using social media data, This graph shows the accuracy in each round from using classification predictive modeling.</a:t>
            </a:r>
          </a:p>
          <a:p>
            <a:pPr rtl="0"/>
            <a:r>
              <a:rPr lang="en-US" sz="1200" b="0" i="0" u="none" strike="noStrike" kern="1200" dirty="0">
                <a:solidFill>
                  <a:schemeClr val="tx1"/>
                </a:solidFill>
                <a:effectLst/>
                <a:latin typeface="+mn-lt"/>
                <a:ea typeface="+mn-ea"/>
                <a:cs typeface="+mn-cs"/>
              </a:rPr>
              <a:t>According to this graph, the accuracies are inconstant. The reason is that train and test dataset were change every round which can result in higher or lower accuracy.</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26</a:t>
            </a:fld>
            <a:endParaRPr lang="en-US"/>
          </a:p>
        </p:txBody>
      </p:sp>
    </p:spTree>
    <p:extLst>
      <p:ext uri="{BB962C8B-B14F-4D97-AF65-F5344CB8AC3E}">
        <p14:creationId xmlns:p14="http://schemas.microsoft.com/office/powerpoint/2010/main" val="2409467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 is the MSE result from regression predictive model.</a:t>
            </a:r>
          </a:p>
          <a:p>
            <a:pPr rtl="0"/>
            <a:r>
              <a:rPr lang="en-US" sz="1200" b="0" i="0" u="none" strike="noStrike" kern="1200" dirty="0">
                <a:solidFill>
                  <a:schemeClr val="tx1"/>
                </a:solidFill>
                <a:effectLst/>
                <a:latin typeface="+mn-lt"/>
                <a:ea typeface="+mn-ea"/>
                <a:cs typeface="+mn-cs"/>
              </a:rPr>
              <a:t>The correlation value is close to 1 which means there is strong relation between real values and predicted values.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27</a:t>
            </a:fld>
            <a:endParaRPr lang="en-US"/>
          </a:p>
        </p:txBody>
      </p:sp>
    </p:spTree>
    <p:extLst>
      <p:ext uri="{BB962C8B-B14F-4D97-AF65-F5344CB8AC3E}">
        <p14:creationId xmlns:p14="http://schemas.microsoft.com/office/powerpoint/2010/main" val="1445523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second experiment we use only 100 movie samples and test by using social media data to see the its influence on prediction. Here is the result.</a:t>
            </a:r>
            <a:endParaRPr lang="en-US" b="0" dirty="0">
              <a:effectLst/>
            </a:endParaRPr>
          </a:p>
          <a:p>
            <a:pPr rtl="0"/>
            <a:r>
              <a:rPr lang="en-US" sz="1200" b="0" i="0" u="none" strike="noStrike" kern="1200" dirty="0">
                <a:solidFill>
                  <a:schemeClr val="tx1"/>
                </a:solidFill>
                <a:effectLst/>
                <a:latin typeface="+mn-lt"/>
                <a:ea typeface="+mn-ea"/>
                <a:cs typeface="+mn-cs"/>
              </a:rPr>
              <a:t>The graph displays comparing accuracy between classification predictive model with and without social media data. We can see that with social media data showing by blue line, the accuracies are higher than the red line.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28</a:t>
            </a:fld>
            <a:endParaRPr lang="en-US"/>
          </a:p>
        </p:txBody>
      </p:sp>
    </p:spTree>
    <p:extLst>
      <p:ext uri="{BB962C8B-B14F-4D97-AF65-F5344CB8AC3E}">
        <p14:creationId xmlns:p14="http://schemas.microsoft.com/office/powerpoint/2010/main" val="1420938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topic is Forecasting movie revenue with fusing neural network. We will talk about our motivation, previous related work, dataset that we used, our data preprocessing, methodology, experimental result and conclusion about what</a:t>
            </a:r>
            <a:r>
              <a:rPr lang="th-TH"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we have done and studied.</a:t>
            </a:r>
            <a:endParaRPr lang="en-US" b="0" dirty="0">
              <a:effectLst/>
            </a:endParaRPr>
          </a:p>
          <a:p>
            <a:pPr rtl="0"/>
            <a:r>
              <a:rPr lang="en-US" sz="1200" b="0" i="0" u="none" strike="noStrike" kern="1200" dirty="0">
                <a:solidFill>
                  <a:schemeClr val="tx1"/>
                </a:solidFill>
                <a:effectLst/>
                <a:latin typeface="+mn-lt"/>
                <a:ea typeface="+mn-ea"/>
                <a:cs typeface="+mn-cs"/>
              </a:rPr>
              <a:t>Transition: First, let’s start with our motivation of our project.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2</a:t>
            </a:fld>
            <a:endParaRPr lang="en-US"/>
          </a:p>
        </p:txBody>
      </p:sp>
    </p:spTree>
    <p:extLst>
      <p:ext uri="{BB962C8B-B14F-4D97-AF65-F5344CB8AC3E}">
        <p14:creationId xmlns:p14="http://schemas.microsoft.com/office/powerpoint/2010/main" val="1979390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Moreover, if we look at regression result which define by MSE. Here are the graph shows the level of MSE by iterations comparing between using and not using social media data.</a:t>
            </a:r>
            <a:endParaRPr lang="en-US" b="0" dirty="0">
              <a:effectLst/>
            </a:endParaRPr>
          </a:p>
          <a:p>
            <a:pPr rtl="0"/>
            <a:r>
              <a:rPr lang="en-US" sz="1200" b="0" i="0" u="none" strike="noStrike" kern="1200" dirty="0">
                <a:solidFill>
                  <a:schemeClr val="tx1"/>
                </a:solidFill>
                <a:effectLst/>
                <a:latin typeface="+mn-lt"/>
                <a:ea typeface="+mn-ea"/>
                <a:cs typeface="+mn-cs"/>
              </a:rPr>
              <a:t>According to the final result on the slide, we can see that MSE from prediction with social media data is lower and correlation value is much higher.</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Hence, we can conclude that using social media data increase model performance. However, there is very low chance that using social media data can give lower accuracy and higher MSE. It depends on our test and train dataset.</a:t>
            </a:r>
            <a:endParaRPr lang="en-US" b="0" dirty="0">
              <a:effectLst/>
            </a:endParaRPr>
          </a:p>
          <a:p>
            <a:br>
              <a:rPr lang="en-US" dirty="0"/>
            </a:br>
            <a:r>
              <a:rPr lang="en-US" sz="1200" b="0" i="0" u="none" strike="noStrike" kern="1200" dirty="0">
                <a:solidFill>
                  <a:schemeClr val="tx1"/>
                </a:solidFill>
                <a:effectLst/>
                <a:latin typeface="+mn-lt"/>
                <a:ea typeface="+mn-ea"/>
                <a:cs typeface="+mn-cs"/>
              </a:rPr>
              <a:t>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29</a:t>
            </a:fld>
            <a:endParaRPr lang="en-US"/>
          </a:p>
        </p:txBody>
      </p:sp>
    </p:spTree>
    <p:extLst>
      <p:ext uri="{BB962C8B-B14F-4D97-AF65-F5344CB8AC3E}">
        <p14:creationId xmlns:p14="http://schemas.microsoft.com/office/powerpoint/2010/main" val="3339912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That’s all for result of our experiment. Let’s conclude what we have talked about today.</a:t>
            </a:r>
            <a:endParaRPr lang="en-US" b="0" dirty="0">
              <a:effectLst/>
            </a:endParaRPr>
          </a:p>
          <a:p>
            <a:pPr rtl="0"/>
            <a:br>
              <a:rPr lang="en-US" dirty="0"/>
            </a:br>
            <a:r>
              <a:rPr lang="en-US" sz="1200" b="0" i="0" u="none" strike="noStrike" kern="1200" dirty="0">
                <a:solidFill>
                  <a:schemeClr val="tx1"/>
                </a:solidFill>
                <a:effectLst/>
                <a:latin typeface="+mn-lt"/>
                <a:ea typeface="+mn-ea"/>
                <a:cs typeface="+mn-cs"/>
              </a:rPr>
              <a:t>In conclusion, in this project, we studied how to forecasting movie revenue using back-propagation neural network techniques. We also learned how to get data from various resources by many methods such as scraping from website and using available API. Then, we did data preprocessing by cleaning, transforming and normalizing them. Finally, we have 913 movies in dataset. Then we did 2 experiments by 2 approaches which are regression and classification. We use cross validation to evaluate classification model. The accuracy from the first experiment is more than 70% while MSE result from regression is around 0.001. From the second experiment, we can conclude that with social media data, the prediction performance is better. However, we only test with small group of data and small amount of input, so prediction is not very precise. For future work we would like to improve prediction performance to be better by using larger dataset and more inputs including social media data.</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30</a:t>
            </a:fld>
            <a:endParaRPr lang="en-US"/>
          </a:p>
        </p:txBody>
      </p:sp>
    </p:spTree>
    <p:extLst>
      <p:ext uri="{BB962C8B-B14F-4D97-AF65-F5344CB8AC3E}">
        <p14:creationId xmlns:p14="http://schemas.microsoft.com/office/powerpoint/2010/main" val="1927672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Finally, we have learned many things during this two months. We would like to thank you Prof. Timothy K. Shih and </a:t>
            </a:r>
            <a:r>
              <a:rPr lang="en-US" sz="1200" b="0" i="0" u="none" strike="noStrike" kern="1200" dirty="0" err="1">
                <a:solidFill>
                  <a:schemeClr val="tx1"/>
                </a:solidFill>
                <a:effectLst/>
                <a:latin typeface="+mn-lt"/>
                <a:ea typeface="+mn-ea"/>
                <a:cs typeface="+mn-cs"/>
              </a:rPr>
              <a:t>Aj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Pattanasuk</a:t>
            </a:r>
            <a:r>
              <a:rPr lang="en-US" sz="1200" b="0" i="0" u="none" strike="noStrike" kern="1200" dirty="0">
                <a:solidFill>
                  <a:schemeClr val="tx1"/>
                </a:solidFill>
                <a:effectLst/>
                <a:latin typeface="+mn-lt"/>
                <a:ea typeface="+mn-ea"/>
                <a:cs typeface="+mn-cs"/>
              </a:rPr>
              <a:t> for this great opportunity. Thank you Prof. Yi-Cheng Chen, </a:t>
            </a:r>
            <a:r>
              <a:rPr lang="en-US" sz="1200" b="0" i="0" u="none" strike="noStrike" kern="1200" dirty="0" err="1">
                <a:solidFill>
                  <a:schemeClr val="tx1"/>
                </a:solidFill>
                <a:effectLst/>
                <a:latin typeface="+mn-lt"/>
                <a:ea typeface="+mn-ea"/>
                <a:cs typeface="+mn-cs"/>
              </a:rPr>
              <a:t>Aj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Thip</a:t>
            </a:r>
            <a:r>
              <a:rPr lang="en-US" sz="1200" b="0" i="0" u="none" strike="noStrike" kern="1200" dirty="0">
                <a:solidFill>
                  <a:schemeClr val="tx1"/>
                </a:solidFill>
                <a:effectLst/>
                <a:latin typeface="+mn-lt"/>
                <a:ea typeface="+mn-ea"/>
                <a:cs typeface="+mn-cs"/>
              </a:rPr>
              <a:t> and all professors for your guidance and supervision during our summer internship. Thank you P’ Por, P’ </a:t>
            </a:r>
            <a:r>
              <a:rPr lang="en-US" sz="1200" b="0" i="0" u="none" strike="noStrike" kern="1200" dirty="0" err="1">
                <a:solidFill>
                  <a:schemeClr val="tx1"/>
                </a:solidFill>
                <a:effectLst/>
                <a:latin typeface="+mn-lt"/>
                <a:ea typeface="+mn-ea"/>
                <a:cs typeface="+mn-cs"/>
              </a:rPr>
              <a:t>Tle</a:t>
            </a:r>
            <a:r>
              <a:rPr lang="en-US" sz="1200" b="0" i="0" u="none" strike="noStrike" kern="1200" dirty="0">
                <a:solidFill>
                  <a:schemeClr val="tx1"/>
                </a:solidFill>
                <a:effectLst/>
                <a:latin typeface="+mn-lt"/>
                <a:ea typeface="+mn-ea"/>
                <a:cs typeface="+mn-cs"/>
              </a:rPr>
              <a:t> and everyone for taking care of us from the start. We greatly value your kindness and the time you dedicated to mentor us. Thank you.</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31</a:t>
            </a:fld>
            <a:endParaRPr lang="en-US"/>
          </a:p>
        </p:txBody>
      </p:sp>
    </p:spTree>
    <p:extLst>
      <p:ext uri="{BB962C8B-B14F-4D97-AF65-F5344CB8AC3E}">
        <p14:creationId xmlns:p14="http://schemas.microsoft.com/office/powerpoint/2010/main" val="2948673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video that I just show you is an official trailer from Mission Impossible 6: Fallout. This movie has just released today. If I say this movie is going to make revenue more than 128 million dollars, will you believe it? Let us prove our prediction is true.</a:t>
            </a: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3</a:t>
            </a:fld>
            <a:endParaRPr lang="en-US"/>
          </a:p>
        </p:txBody>
      </p:sp>
    </p:spTree>
    <p:extLst>
      <p:ext uri="{BB962C8B-B14F-4D97-AF65-F5344CB8AC3E}">
        <p14:creationId xmlns:p14="http://schemas.microsoft.com/office/powerpoint/2010/main" val="129891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As we know</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nowadays, movie industry has grown continuously since the global entertainment market is expanding on multiple fronts as mentioned in </a:t>
            </a:r>
            <a:r>
              <a:rPr lang="en-US" sz="1200" b="0" i="0" u="sng" strike="noStrike" kern="1200" dirty="0">
                <a:solidFill>
                  <a:schemeClr val="tx1"/>
                </a:solidFill>
                <a:effectLst/>
                <a:latin typeface="+mn-lt"/>
                <a:ea typeface="+mn-ea"/>
                <a:cs typeface="+mn-cs"/>
                <a:hlinkClick r:id="rId3"/>
              </a:rPr>
              <a:t>www.mmpa.org</a:t>
            </a:r>
            <a:r>
              <a:rPr lang="en-US" sz="1200" b="0" i="0" u="none" strike="noStrike" kern="1200" dirty="0">
                <a:solidFill>
                  <a:schemeClr val="tx1"/>
                </a:solidFill>
                <a:effectLst/>
                <a:latin typeface="+mn-lt"/>
                <a:ea typeface="+mn-ea"/>
                <a:cs typeface="+mn-cs"/>
              </a:rPr>
              <a:t>, a motion picture association of America. </a:t>
            </a:r>
            <a:endParaRPr lang="en-US" b="0" dirty="0">
              <a:effectLst/>
            </a:endParaRPr>
          </a:p>
          <a:p>
            <a:pPr rtl="0"/>
            <a:r>
              <a:rPr lang="en-US" sz="1200" b="0" i="0" u="none" strike="noStrike" kern="1200" dirty="0">
                <a:solidFill>
                  <a:schemeClr val="tx1"/>
                </a:solidFill>
                <a:effectLst/>
                <a:latin typeface="+mn-lt"/>
                <a:ea typeface="+mn-ea"/>
                <a:cs typeface="+mn-cs"/>
              </a:rPr>
              <a:t>This graph shows the number of movies released in United state. It proves that the number of movies keep growing in recent years. However, not all of them can make profit and of course no one want to make loss. Hence, the purpose of this project is to predict estimated revenue of movie before movie is launched so that the movie producers are able to make a right decision on their work and marketing plan. In addition, they can also use this prediction to convince investors, sponsor, product placement or entertainment company.</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4</a:t>
            </a:fld>
            <a:endParaRPr lang="en-US"/>
          </a:p>
        </p:txBody>
      </p:sp>
    </p:spTree>
    <p:extLst>
      <p:ext uri="{BB962C8B-B14F-4D97-AF65-F5344CB8AC3E}">
        <p14:creationId xmlns:p14="http://schemas.microsoft.com/office/powerpoint/2010/main" val="708651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Now, you know the reasons why we are interested in doing this project. Next, let’s see what are previous related work that we have learned.</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5</a:t>
            </a:fld>
            <a:endParaRPr lang="en-US"/>
          </a:p>
        </p:txBody>
      </p:sp>
    </p:spTree>
    <p:extLst>
      <p:ext uri="{BB962C8B-B14F-4D97-AF65-F5344CB8AC3E}">
        <p14:creationId xmlns:p14="http://schemas.microsoft.com/office/powerpoint/2010/main" val="273455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There are many related works that we have found while doing this project. They use various type of inputs like historical data of movies. Only some of them use social media analysis. Moreover, they mostly classified output as success or not success, profit or loss. Hence, our work applied more data from google trend and YouTube comment sentiment analysis. We also defines the classification output as the movie revenue range and use regression approach as well.</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6</a:t>
            </a:fld>
            <a:endParaRPr lang="en-US"/>
          </a:p>
        </p:txBody>
      </p:sp>
    </p:spTree>
    <p:extLst>
      <p:ext uri="{BB962C8B-B14F-4D97-AF65-F5344CB8AC3E}">
        <p14:creationId xmlns:p14="http://schemas.microsoft.com/office/powerpoint/2010/main" val="3602823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I’ve talked about the related work and how we are different from the others. Next is the dataset and data resource that we use.</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7</a:t>
            </a:fld>
            <a:endParaRPr lang="en-US"/>
          </a:p>
        </p:txBody>
      </p:sp>
    </p:spTree>
    <p:extLst>
      <p:ext uri="{BB962C8B-B14F-4D97-AF65-F5344CB8AC3E}">
        <p14:creationId xmlns:p14="http://schemas.microsoft.com/office/powerpoint/2010/main" val="434510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At first, we scraped title, release date, budget, domestics gross and worldwide gross from the-numbers that released between 2012 and 2018. </a:t>
            </a:r>
            <a:endParaRPr lang="en-US" dirty="0"/>
          </a:p>
        </p:txBody>
      </p:sp>
      <p:sp>
        <p:nvSpPr>
          <p:cNvPr id="4" name="Slide Number Placeholder 3"/>
          <p:cNvSpPr>
            <a:spLocks noGrp="1"/>
          </p:cNvSpPr>
          <p:nvPr>
            <p:ph type="sldNum" sz="quarter" idx="10"/>
          </p:nvPr>
        </p:nvSpPr>
        <p:spPr/>
        <p:txBody>
          <a:bodyPr/>
          <a:lstStyle/>
          <a:p>
            <a:fld id="{B6871E90-DE97-8840-A6D7-8E79F4924D7E}" type="slidenum">
              <a:rPr lang="en-US" smtClean="0"/>
              <a:t>8</a:t>
            </a:fld>
            <a:endParaRPr lang="en-US"/>
          </a:p>
        </p:txBody>
      </p:sp>
    </p:spTree>
    <p:extLst>
      <p:ext uri="{BB962C8B-B14F-4D97-AF65-F5344CB8AC3E}">
        <p14:creationId xmlns:p14="http://schemas.microsoft.com/office/powerpoint/2010/main" val="1666205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C63C-03E7-FC4B-8967-9AF485EA39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35B658-72B6-5140-9CE4-916D825FB2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EDBA6D-0E96-D440-BA49-10FB18A5371C}"/>
              </a:ext>
            </a:extLst>
          </p:cNvPr>
          <p:cNvSpPr>
            <a:spLocks noGrp="1"/>
          </p:cNvSpPr>
          <p:nvPr>
            <p:ph type="dt" sz="half" idx="10"/>
          </p:nvPr>
        </p:nvSpPr>
        <p:spPr/>
        <p:txBody>
          <a:bodyPr/>
          <a:lstStyle/>
          <a:p>
            <a:fld id="{1D2C1C0B-BDEF-6045-A31D-39C49AC1067D}" type="datetime1">
              <a:rPr lang="en-US" smtClean="0"/>
              <a:t>7/24/18</a:t>
            </a:fld>
            <a:endParaRPr lang="en-US"/>
          </a:p>
        </p:txBody>
      </p:sp>
      <p:sp>
        <p:nvSpPr>
          <p:cNvPr id="5" name="Footer Placeholder 4">
            <a:extLst>
              <a:ext uri="{FF2B5EF4-FFF2-40B4-BE49-F238E27FC236}">
                <a16:creationId xmlns:a16="http://schemas.microsoft.com/office/drawing/2014/main" id="{A4F8843B-9BB1-6749-BA20-1A9B2C7500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3DE3E-07E9-A642-98EC-663E85BBE2B6}"/>
              </a:ext>
            </a:extLst>
          </p:cNvPr>
          <p:cNvSpPr>
            <a:spLocks noGrp="1"/>
          </p:cNvSpPr>
          <p:nvPr>
            <p:ph type="sldNum" sz="quarter" idx="12"/>
          </p:nvPr>
        </p:nvSpPr>
        <p:spPr/>
        <p:txBody>
          <a:bodyPr/>
          <a:lstStyle/>
          <a:p>
            <a:fld id="{63255FBC-E81E-9242-AFE7-BCA59B069CC6}" type="slidenum">
              <a:rPr lang="en-US" smtClean="0"/>
              <a:t>‹#›</a:t>
            </a:fld>
            <a:endParaRPr lang="en-US"/>
          </a:p>
        </p:txBody>
      </p:sp>
    </p:spTree>
    <p:extLst>
      <p:ext uri="{BB962C8B-B14F-4D97-AF65-F5344CB8AC3E}">
        <p14:creationId xmlns:p14="http://schemas.microsoft.com/office/powerpoint/2010/main" val="1533307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CC565-F0D3-714D-BA86-B790864959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4997F9-807C-A549-9381-9D6DC0F2286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E367F-0167-964C-9BB7-C81542100110}"/>
              </a:ext>
            </a:extLst>
          </p:cNvPr>
          <p:cNvSpPr>
            <a:spLocks noGrp="1"/>
          </p:cNvSpPr>
          <p:nvPr>
            <p:ph type="dt" sz="half" idx="10"/>
          </p:nvPr>
        </p:nvSpPr>
        <p:spPr/>
        <p:txBody>
          <a:bodyPr/>
          <a:lstStyle/>
          <a:p>
            <a:fld id="{19738DC3-F8F4-044E-8314-689079BBD725}" type="datetime1">
              <a:rPr lang="en-US" smtClean="0"/>
              <a:t>7/24/18</a:t>
            </a:fld>
            <a:endParaRPr lang="en-US"/>
          </a:p>
        </p:txBody>
      </p:sp>
      <p:sp>
        <p:nvSpPr>
          <p:cNvPr id="5" name="Footer Placeholder 4">
            <a:extLst>
              <a:ext uri="{FF2B5EF4-FFF2-40B4-BE49-F238E27FC236}">
                <a16:creationId xmlns:a16="http://schemas.microsoft.com/office/drawing/2014/main" id="{C2260156-B609-2040-88FE-CF3FE11E2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0DE64-1415-3649-89D3-353F19BD3640}"/>
              </a:ext>
            </a:extLst>
          </p:cNvPr>
          <p:cNvSpPr>
            <a:spLocks noGrp="1"/>
          </p:cNvSpPr>
          <p:nvPr>
            <p:ph type="sldNum" sz="quarter" idx="12"/>
          </p:nvPr>
        </p:nvSpPr>
        <p:spPr/>
        <p:txBody>
          <a:bodyPr/>
          <a:lstStyle/>
          <a:p>
            <a:fld id="{63255FBC-E81E-9242-AFE7-BCA59B069CC6}" type="slidenum">
              <a:rPr lang="en-US" smtClean="0"/>
              <a:t>‹#›</a:t>
            </a:fld>
            <a:endParaRPr lang="en-US"/>
          </a:p>
        </p:txBody>
      </p:sp>
    </p:spTree>
    <p:extLst>
      <p:ext uri="{BB962C8B-B14F-4D97-AF65-F5344CB8AC3E}">
        <p14:creationId xmlns:p14="http://schemas.microsoft.com/office/powerpoint/2010/main" val="331530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5ED1BD-83EE-3F4D-A864-3463857C0F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1093F7-FC77-CC4C-A627-217A97E8578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8C101-5B28-F149-A887-11E416312A5C}"/>
              </a:ext>
            </a:extLst>
          </p:cNvPr>
          <p:cNvSpPr>
            <a:spLocks noGrp="1"/>
          </p:cNvSpPr>
          <p:nvPr>
            <p:ph type="dt" sz="half" idx="10"/>
          </p:nvPr>
        </p:nvSpPr>
        <p:spPr/>
        <p:txBody>
          <a:bodyPr/>
          <a:lstStyle/>
          <a:p>
            <a:fld id="{43089152-8388-774E-848B-11C0B8BAEBF8}" type="datetime1">
              <a:rPr lang="en-US" smtClean="0"/>
              <a:t>7/24/18</a:t>
            </a:fld>
            <a:endParaRPr lang="en-US"/>
          </a:p>
        </p:txBody>
      </p:sp>
      <p:sp>
        <p:nvSpPr>
          <p:cNvPr id="5" name="Footer Placeholder 4">
            <a:extLst>
              <a:ext uri="{FF2B5EF4-FFF2-40B4-BE49-F238E27FC236}">
                <a16:creationId xmlns:a16="http://schemas.microsoft.com/office/drawing/2014/main" id="{31722E1B-FD65-4C4E-974A-A36DD7A78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803E9-47D6-F844-8BDE-FC2EF262812B}"/>
              </a:ext>
            </a:extLst>
          </p:cNvPr>
          <p:cNvSpPr>
            <a:spLocks noGrp="1"/>
          </p:cNvSpPr>
          <p:nvPr>
            <p:ph type="sldNum" sz="quarter" idx="12"/>
          </p:nvPr>
        </p:nvSpPr>
        <p:spPr/>
        <p:txBody>
          <a:bodyPr/>
          <a:lstStyle/>
          <a:p>
            <a:fld id="{63255FBC-E81E-9242-AFE7-BCA59B069CC6}" type="slidenum">
              <a:rPr lang="en-US" smtClean="0"/>
              <a:t>‹#›</a:t>
            </a:fld>
            <a:endParaRPr lang="en-US"/>
          </a:p>
        </p:txBody>
      </p:sp>
    </p:spTree>
    <p:extLst>
      <p:ext uri="{BB962C8B-B14F-4D97-AF65-F5344CB8AC3E}">
        <p14:creationId xmlns:p14="http://schemas.microsoft.com/office/powerpoint/2010/main" val="2415937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B6A10-93D3-4F42-8CE7-9B40E3CB7F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F61AE8-1F56-A84A-9BEB-33160A70E9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E2783B-34B7-B44E-8EA0-2484A9FC13D7}"/>
              </a:ext>
            </a:extLst>
          </p:cNvPr>
          <p:cNvSpPr>
            <a:spLocks noGrp="1"/>
          </p:cNvSpPr>
          <p:nvPr>
            <p:ph type="dt" sz="half" idx="10"/>
          </p:nvPr>
        </p:nvSpPr>
        <p:spPr/>
        <p:txBody>
          <a:bodyPr/>
          <a:lstStyle/>
          <a:p>
            <a:fld id="{89275428-35C6-C944-BD26-8ED5AB22389C}" type="datetime1">
              <a:rPr lang="en-US" smtClean="0"/>
              <a:t>7/24/18</a:t>
            </a:fld>
            <a:endParaRPr lang="en-US"/>
          </a:p>
        </p:txBody>
      </p:sp>
      <p:sp>
        <p:nvSpPr>
          <p:cNvPr id="5" name="Footer Placeholder 4">
            <a:extLst>
              <a:ext uri="{FF2B5EF4-FFF2-40B4-BE49-F238E27FC236}">
                <a16:creationId xmlns:a16="http://schemas.microsoft.com/office/drawing/2014/main" id="{640A7C77-D571-3F43-9EA0-8B307027B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9F94F-16E0-7347-A6B8-320D795C0F01}"/>
              </a:ext>
            </a:extLst>
          </p:cNvPr>
          <p:cNvSpPr>
            <a:spLocks noGrp="1"/>
          </p:cNvSpPr>
          <p:nvPr>
            <p:ph type="sldNum" sz="quarter" idx="12"/>
          </p:nvPr>
        </p:nvSpPr>
        <p:spPr/>
        <p:txBody>
          <a:bodyPr/>
          <a:lstStyle/>
          <a:p>
            <a:fld id="{63255FBC-E81E-9242-AFE7-BCA59B069CC6}" type="slidenum">
              <a:rPr lang="en-US" smtClean="0"/>
              <a:t>‹#›</a:t>
            </a:fld>
            <a:endParaRPr lang="en-US"/>
          </a:p>
        </p:txBody>
      </p:sp>
    </p:spTree>
    <p:extLst>
      <p:ext uri="{BB962C8B-B14F-4D97-AF65-F5344CB8AC3E}">
        <p14:creationId xmlns:p14="http://schemas.microsoft.com/office/powerpoint/2010/main" val="2081631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5ADF6-5DF2-4E46-B04B-3B0DA3FBF6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2CF763-0813-C642-B4E9-C65A5ED2EE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FE94AE-D9B8-534C-BD9F-77164E11BCC9}"/>
              </a:ext>
            </a:extLst>
          </p:cNvPr>
          <p:cNvSpPr>
            <a:spLocks noGrp="1"/>
          </p:cNvSpPr>
          <p:nvPr>
            <p:ph type="dt" sz="half" idx="10"/>
          </p:nvPr>
        </p:nvSpPr>
        <p:spPr/>
        <p:txBody>
          <a:bodyPr/>
          <a:lstStyle/>
          <a:p>
            <a:fld id="{1CECDCC4-8D80-1B47-B711-C019790CD29B}" type="datetime1">
              <a:rPr lang="en-US" smtClean="0"/>
              <a:t>7/24/18</a:t>
            </a:fld>
            <a:endParaRPr lang="en-US"/>
          </a:p>
        </p:txBody>
      </p:sp>
      <p:sp>
        <p:nvSpPr>
          <p:cNvPr id="5" name="Footer Placeholder 4">
            <a:extLst>
              <a:ext uri="{FF2B5EF4-FFF2-40B4-BE49-F238E27FC236}">
                <a16:creationId xmlns:a16="http://schemas.microsoft.com/office/drawing/2014/main" id="{70EC6D12-52D0-7946-8EA9-E7CD5C5CE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8D6208-A1FF-5848-BCB3-8B625EAB4351}"/>
              </a:ext>
            </a:extLst>
          </p:cNvPr>
          <p:cNvSpPr>
            <a:spLocks noGrp="1"/>
          </p:cNvSpPr>
          <p:nvPr>
            <p:ph type="sldNum" sz="quarter" idx="12"/>
          </p:nvPr>
        </p:nvSpPr>
        <p:spPr/>
        <p:txBody>
          <a:bodyPr/>
          <a:lstStyle/>
          <a:p>
            <a:fld id="{63255FBC-E81E-9242-AFE7-BCA59B069CC6}" type="slidenum">
              <a:rPr lang="en-US" smtClean="0"/>
              <a:t>‹#›</a:t>
            </a:fld>
            <a:endParaRPr lang="en-US"/>
          </a:p>
        </p:txBody>
      </p:sp>
    </p:spTree>
    <p:extLst>
      <p:ext uri="{BB962C8B-B14F-4D97-AF65-F5344CB8AC3E}">
        <p14:creationId xmlns:p14="http://schemas.microsoft.com/office/powerpoint/2010/main" val="322293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C37A-43A8-4746-9CEB-2C2B42CC42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5E2E69-9BF2-1447-A06A-B619E15135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B95F79-2F00-5C45-A64C-7164D0B579A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B3D88D-8932-384E-ACEC-BFCB78EE2635}"/>
              </a:ext>
            </a:extLst>
          </p:cNvPr>
          <p:cNvSpPr>
            <a:spLocks noGrp="1"/>
          </p:cNvSpPr>
          <p:nvPr>
            <p:ph type="dt" sz="half" idx="10"/>
          </p:nvPr>
        </p:nvSpPr>
        <p:spPr/>
        <p:txBody>
          <a:bodyPr/>
          <a:lstStyle/>
          <a:p>
            <a:fld id="{CE2A9153-1F23-9F40-B28F-1F241F217A9C}" type="datetime1">
              <a:rPr lang="en-US" smtClean="0"/>
              <a:t>7/24/18</a:t>
            </a:fld>
            <a:endParaRPr lang="en-US"/>
          </a:p>
        </p:txBody>
      </p:sp>
      <p:sp>
        <p:nvSpPr>
          <p:cNvPr id="6" name="Footer Placeholder 5">
            <a:extLst>
              <a:ext uri="{FF2B5EF4-FFF2-40B4-BE49-F238E27FC236}">
                <a16:creationId xmlns:a16="http://schemas.microsoft.com/office/drawing/2014/main" id="{49D6BE4C-0F9A-3540-853D-876FC6DCE3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85A383-F654-584A-BAF0-B6FEFEE74B21}"/>
              </a:ext>
            </a:extLst>
          </p:cNvPr>
          <p:cNvSpPr>
            <a:spLocks noGrp="1"/>
          </p:cNvSpPr>
          <p:nvPr>
            <p:ph type="sldNum" sz="quarter" idx="12"/>
          </p:nvPr>
        </p:nvSpPr>
        <p:spPr/>
        <p:txBody>
          <a:bodyPr/>
          <a:lstStyle/>
          <a:p>
            <a:fld id="{63255FBC-E81E-9242-AFE7-BCA59B069CC6}" type="slidenum">
              <a:rPr lang="en-US" smtClean="0"/>
              <a:t>‹#›</a:t>
            </a:fld>
            <a:endParaRPr lang="en-US"/>
          </a:p>
        </p:txBody>
      </p:sp>
    </p:spTree>
    <p:extLst>
      <p:ext uri="{BB962C8B-B14F-4D97-AF65-F5344CB8AC3E}">
        <p14:creationId xmlns:p14="http://schemas.microsoft.com/office/powerpoint/2010/main" val="120962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7700-1B02-FE47-A7B3-F4D2516131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3A7001-1557-E240-BA53-EEFBC57A0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61D0734-0B36-7C4A-A003-55FA2649CF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16180A-1558-AE41-A915-5FFA07E348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12DFDA-B722-484A-BBF2-0FDA1E1AEDC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38196B-3DCB-0846-8BAB-F3628C7746E0}"/>
              </a:ext>
            </a:extLst>
          </p:cNvPr>
          <p:cNvSpPr>
            <a:spLocks noGrp="1"/>
          </p:cNvSpPr>
          <p:nvPr>
            <p:ph type="dt" sz="half" idx="10"/>
          </p:nvPr>
        </p:nvSpPr>
        <p:spPr/>
        <p:txBody>
          <a:bodyPr/>
          <a:lstStyle/>
          <a:p>
            <a:fld id="{0202F797-6295-B747-8F7D-5E2C029DB480}" type="datetime1">
              <a:rPr lang="en-US" smtClean="0"/>
              <a:t>7/24/18</a:t>
            </a:fld>
            <a:endParaRPr lang="en-US"/>
          </a:p>
        </p:txBody>
      </p:sp>
      <p:sp>
        <p:nvSpPr>
          <p:cNvPr id="8" name="Footer Placeholder 7">
            <a:extLst>
              <a:ext uri="{FF2B5EF4-FFF2-40B4-BE49-F238E27FC236}">
                <a16:creationId xmlns:a16="http://schemas.microsoft.com/office/drawing/2014/main" id="{5F64911E-4A8B-2742-AA78-007ADE92CD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872600-D93E-004E-BA4E-0F496D7A3586}"/>
              </a:ext>
            </a:extLst>
          </p:cNvPr>
          <p:cNvSpPr>
            <a:spLocks noGrp="1"/>
          </p:cNvSpPr>
          <p:nvPr>
            <p:ph type="sldNum" sz="quarter" idx="12"/>
          </p:nvPr>
        </p:nvSpPr>
        <p:spPr/>
        <p:txBody>
          <a:bodyPr/>
          <a:lstStyle/>
          <a:p>
            <a:fld id="{63255FBC-E81E-9242-AFE7-BCA59B069CC6}" type="slidenum">
              <a:rPr lang="en-US" smtClean="0"/>
              <a:t>‹#›</a:t>
            </a:fld>
            <a:endParaRPr lang="en-US"/>
          </a:p>
        </p:txBody>
      </p:sp>
    </p:spTree>
    <p:extLst>
      <p:ext uri="{BB962C8B-B14F-4D97-AF65-F5344CB8AC3E}">
        <p14:creationId xmlns:p14="http://schemas.microsoft.com/office/powerpoint/2010/main" val="1677379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7C111-C47C-7D4F-A403-DB26140490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A618DE-8D50-E34A-AEC1-7EE7F850500C}"/>
              </a:ext>
            </a:extLst>
          </p:cNvPr>
          <p:cNvSpPr>
            <a:spLocks noGrp="1"/>
          </p:cNvSpPr>
          <p:nvPr>
            <p:ph type="dt" sz="half" idx="10"/>
          </p:nvPr>
        </p:nvSpPr>
        <p:spPr/>
        <p:txBody>
          <a:bodyPr/>
          <a:lstStyle/>
          <a:p>
            <a:fld id="{DA163A87-69FD-3A49-A39F-8266AED7ADCB}" type="datetime1">
              <a:rPr lang="en-US" smtClean="0"/>
              <a:t>7/24/18</a:t>
            </a:fld>
            <a:endParaRPr lang="en-US"/>
          </a:p>
        </p:txBody>
      </p:sp>
      <p:sp>
        <p:nvSpPr>
          <p:cNvPr id="4" name="Footer Placeholder 3">
            <a:extLst>
              <a:ext uri="{FF2B5EF4-FFF2-40B4-BE49-F238E27FC236}">
                <a16:creationId xmlns:a16="http://schemas.microsoft.com/office/drawing/2014/main" id="{4B5F691C-5521-D34E-8EE5-0577C62FFB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70B7A6-171F-514A-8DF7-1E30BE5FDDA7}"/>
              </a:ext>
            </a:extLst>
          </p:cNvPr>
          <p:cNvSpPr>
            <a:spLocks noGrp="1"/>
          </p:cNvSpPr>
          <p:nvPr>
            <p:ph type="sldNum" sz="quarter" idx="12"/>
          </p:nvPr>
        </p:nvSpPr>
        <p:spPr/>
        <p:txBody>
          <a:bodyPr/>
          <a:lstStyle/>
          <a:p>
            <a:fld id="{63255FBC-E81E-9242-AFE7-BCA59B069CC6}" type="slidenum">
              <a:rPr lang="en-US" smtClean="0"/>
              <a:t>‹#›</a:t>
            </a:fld>
            <a:endParaRPr lang="en-US"/>
          </a:p>
        </p:txBody>
      </p:sp>
    </p:spTree>
    <p:extLst>
      <p:ext uri="{BB962C8B-B14F-4D97-AF65-F5344CB8AC3E}">
        <p14:creationId xmlns:p14="http://schemas.microsoft.com/office/powerpoint/2010/main" val="140660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58D83A-C742-5D4E-A2AE-00430D7E5636}"/>
              </a:ext>
            </a:extLst>
          </p:cNvPr>
          <p:cNvSpPr>
            <a:spLocks noGrp="1"/>
          </p:cNvSpPr>
          <p:nvPr>
            <p:ph type="dt" sz="half" idx="10"/>
          </p:nvPr>
        </p:nvSpPr>
        <p:spPr/>
        <p:txBody>
          <a:bodyPr/>
          <a:lstStyle/>
          <a:p>
            <a:fld id="{11E3765F-B2A9-9445-8BC1-0F8B537240FF}" type="datetime1">
              <a:rPr lang="en-US" smtClean="0"/>
              <a:t>7/24/18</a:t>
            </a:fld>
            <a:endParaRPr lang="en-US"/>
          </a:p>
        </p:txBody>
      </p:sp>
      <p:sp>
        <p:nvSpPr>
          <p:cNvPr id="3" name="Footer Placeholder 2">
            <a:extLst>
              <a:ext uri="{FF2B5EF4-FFF2-40B4-BE49-F238E27FC236}">
                <a16:creationId xmlns:a16="http://schemas.microsoft.com/office/drawing/2014/main" id="{DEE41F3F-F475-7C40-AAE8-2D0FA80697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67FF3F-A61C-834C-9848-BEA7CE1DA27F}"/>
              </a:ext>
            </a:extLst>
          </p:cNvPr>
          <p:cNvSpPr>
            <a:spLocks noGrp="1"/>
          </p:cNvSpPr>
          <p:nvPr>
            <p:ph type="sldNum" sz="quarter" idx="12"/>
          </p:nvPr>
        </p:nvSpPr>
        <p:spPr/>
        <p:txBody>
          <a:bodyPr/>
          <a:lstStyle/>
          <a:p>
            <a:fld id="{63255FBC-E81E-9242-AFE7-BCA59B069CC6}" type="slidenum">
              <a:rPr lang="en-US" smtClean="0"/>
              <a:t>‹#›</a:t>
            </a:fld>
            <a:endParaRPr lang="en-US"/>
          </a:p>
        </p:txBody>
      </p:sp>
    </p:spTree>
    <p:extLst>
      <p:ext uri="{BB962C8B-B14F-4D97-AF65-F5344CB8AC3E}">
        <p14:creationId xmlns:p14="http://schemas.microsoft.com/office/powerpoint/2010/main" val="59225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ADF2-1900-CE48-84D5-6905E05169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605582-456B-1841-87D2-1076C82643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420C64-C23D-684E-9315-3C2CF7807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76F53F-10BB-E648-8BA8-AF47EE8C9774}"/>
              </a:ext>
            </a:extLst>
          </p:cNvPr>
          <p:cNvSpPr>
            <a:spLocks noGrp="1"/>
          </p:cNvSpPr>
          <p:nvPr>
            <p:ph type="dt" sz="half" idx="10"/>
          </p:nvPr>
        </p:nvSpPr>
        <p:spPr/>
        <p:txBody>
          <a:bodyPr/>
          <a:lstStyle/>
          <a:p>
            <a:fld id="{76D5BA6B-029C-834B-B079-BCB852E861C1}" type="datetime1">
              <a:rPr lang="en-US" smtClean="0"/>
              <a:t>7/24/18</a:t>
            </a:fld>
            <a:endParaRPr lang="en-US"/>
          </a:p>
        </p:txBody>
      </p:sp>
      <p:sp>
        <p:nvSpPr>
          <p:cNvPr id="6" name="Footer Placeholder 5">
            <a:extLst>
              <a:ext uri="{FF2B5EF4-FFF2-40B4-BE49-F238E27FC236}">
                <a16:creationId xmlns:a16="http://schemas.microsoft.com/office/drawing/2014/main" id="{CDDE08B0-BDBA-7D48-A4C9-E9858E9CC9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BA66A4-FB89-914C-9BF6-B864B7FCC9E0}"/>
              </a:ext>
            </a:extLst>
          </p:cNvPr>
          <p:cNvSpPr>
            <a:spLocks noGrp="1"/>
          </p:cNvSpPr>
          <p:nvPr>
            <p:ph type="sldNum" sz="quarter" idx="12"/>
          </p:nvPr>
        </p:nvSpPr>
        <p:spPr/>
        <p:txBody>
          <a:bodyPr/>
          <a:lstStyle/>
          <a:p>
            <a:fld id="{63255FBC-E81E-9242-AFE7-BCA59B069CC6}" type="slidenum">
              <a:rPr lang="en-US" smtClean="0"/>
              <a:t>‹#›</a:t>
            </a:fld>
            <a:endParaRPr lang="en-US"/>
          </a:p>
        </p:txBody>
      </p:sp>
    </p:spTree>
    <p:extLst>
      <p:ext uri="{BB962C8B-B14F-4D97-AF65-F5344CB8AC3E}">
        <p14:creationId xmlns:p14="http://schemas.microsoft.com/office/powerpoint/2010/main" val="219655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12FB-5A90-D441-BAEA-5E79545219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020305-C511-934C-9435-C702C72262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1522F2-5B30-AF40-8A98-0724416EC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4C3BB4-B8D8-E745-A6A6-5DF9E9DA6ADD}"/>
              </a:ext>
            </a:extLst>
          </p:cNvPr>
          <p:cNvSpPr>
            <a:spLocks noGrp="1"/>
          </p:cNvSpPr>
          <p:nvPr>
            <p:ph type="dt" sz="half" idx="10"/>
          </p:nvPr>
        </p:nvSpPr>
        <p:spPr/>
        <p:txBody>
          <a:bodyPr/>
          <a:lstStyle/>
          <a:p>
            <a:fld id="{5C3766E7-B732-3148-8BAA-61F7513644B3}" type="datetime1">
              <a:rPr lang="en-US" smtClean="0"/>
              <a:t>7/24/18</a:t>
            </a:fld>
            <a:endParaRPr lang="en-US"/>
          </a:p>
        </p:txBody>
      </p:sp>
      <p:sp>
        <p:nvSpPr>
          <p:cNvPr id="6" name="Footer Placeholder 5">
            <a:extLst>
              <a:ext uri="{FF2B5EF4-FFF2-40B4-BE49-F238E27FC236}">
                <a16:creationId xmlns:a16="http://schemas.microsoft.com/office/drawing/2014/main" id="{4EE67FED-C7C9-C343-9E54-FC3919CD1D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DA9D9C-0670-5340-A1D6-D649AB71BAF1}"/>
              </a:ext>
            </a:extLst>
          </p:cNvPr>
          <p:cNvSpPr>
            <a:spLocks noGrp="1"/>
          </p:cNvSpPr>
          <p:nvPr>
            <p:ph type="sldNum" sz="quarter" idx="12"/>
          </p:nvPr>
        </p:nvSpPr>
        <p:spPr/>
        <p:txBody>
          <a:bodyPr/>
          <a:lstStyle/>
          <a:p>
            <a:fld id="{63255FBC-E81E-9242-AFE7-BCA59B069CC6}" type="slidenum">
              <a:rPr lang="en-US" smtClean="0"/>
              <a:t>‹#›</a:t>
            </a:fld>
            <a:endParaRPr lang="en-US"/>
          </a:p>
        </p:txBody>
      </p:sp>
    </p:spTree>
    <p:extLst>
      <p:ext uri="{BB962C8B-B14F-4D97-AF65-F5344CB8AC3E}">
        <p14:creationId xmlns:p14="http://schemas.microsoft.com/office/powerpoint/2010/main" val="3950654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52533E-CEF8-BA40-AE5B-9D91C23B50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2C6C4-D5B0-B24E-82D5-BCCC983863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B87124-6ACA-CD44-80F4-A70E6A62D9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97CC49-651E-0746-B372-A78D56D24F63}" type="datetime1">
              <a:rPr lang="en-US" smtClean="0"/>
              <a:t>7/24/18</a:t>
            </a:fld>
            <a:endParaRPr lang="en-US"/>
          </a:p>
        </p:txBody>
      </p:sp>
      <p:sp>
        <p:nvSpPr>
          <p:cNvPr id="5" name="Footer Placeholder 4">
            <a:extLst>
              <a:ext uri="{FF2B5EF4-FFF2-40B4-BE49-F238E27FC236}">
                <a16:creationId xmlns:a16="http://schemas.microsoft.com/office/drawing/2014/main" id="{3AA4D5FF-4954-9947-A0BE-6D6722143A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C15086-2FF9-5E46-99E0-82BA21E64C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55FBC-E81E-9242-AFE7-BCA59B069CC6}" type="slidenum">
              <a:rPr lang="en-US" smtClean="0"/>
              <a:t>‹#›</a:t>
            </a:fld>
            <a:endParaRPr lang="en-US"/>
          </a:p>
        </p:txBody>
      </p:sp>
    </p:spTree>
    <p:extLst>
      <p:ext uri="{BB962C8B-B14F-4D97-AF65-F5344CB8AC3E}">
        <p14:creationId xmlns:p14="http://schemas.microsoft.com/office/powerpoint/2010/main" val="1747877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B5C7442-E5C3-7E4C-AF03-55A78E95F7C7}"/>
              </a:ext>
            </a:extLst>
          </p:cNvPr>
          <p:cNvGrpSpPr/>
          <p:nvPr/>
        </p:nvGrpSpPr>
        <p:grpSpPr>
          <a:xfrm>
            <a:off x="-3" y="0"/>
            <a:ext cx="12192000" cy="6858006"/>
            <a:chOff x="0" y="0"/>
            <a:chExt cx="12192000" cy="6858006"/>
          </a:xfrm>
        </p:grpSpPr>
        <p:grpSp>
          <p:nvGrpSpPr>
            <p:cNvPr id="20" name="Group 19">
              <a:extLst>
                <a:ext uri="{FF2B5EF4-FFF2-40B4-BE49-F238E27FC236}">
                  <a16:creationId xmlns:a16="http://schemas.microsoft.com/office/drawing/2014/main" id="{3A7B0CAD-D2FC-5D40-AECE-1212A5640CA1}"/>
                </a:ext>
              </a:extLst>
            </p:cNvPr>
            <p:cNvGrpSpPr/>
            <p:nvPr/>
          </p:nvGrpSpPr>
          <p:grpSpPr>
            <a:xfrm>
              <a:off x="0" y="0"/>
              <a:ext cx="10048434" cy="6858006"/>
              <a:chOff x="0" y="-6"/>
              <a:chExt cx="10048434" cy="6858006"/>
            </a:xfrm>
          </p:grpSpPr>
          <p:pic>
            <p:nvPicPr>
              <p:cNvPr id="17" name="Picture 16">
                <a:extLst>
                  <a:ext uri="{FF2B5EF4-FFF2-40B4-BE49-F238E27FC236}">
                    <a16:creationId xmlns:a16="http://schemas.microsoft.com/office/drawing/2014/main" id="{E8E75E78-5496-A244-90FF-1687934B9577}"/>
                  </a:ext>
                </a:extLst>
              </p:cNvPr>
              <p:cNvPicPr>
                <a:picLocks noChangeAspect="1"/>
              </p:cNvPicPr>
              <p:nvPr/>
            </p:nvPicPr>
            <p:blipFill>
              <a:blip r:embed="rId3">
                <a:extLst>
                  <a:ext uri="{BEBA8EAE-BF5A-486C-A8C5-ECC9F3942E4B}">
                    <a14:imgProps xmlns:a14="http://schemas.microsoft.com/office/drawing/2010/main">
                      <a14:imgLayer>
                        <a14:imgEffect>
                          <a14:sharpenSoften amount="50000"/>
                        </a14:imgEffect>
                        <a14:imgEffect>
                          <a14:brightnessContrast bright="-50000" contrast="50000"/>
                        </a14:imgEffect>
                      </a14:imgLayer>
                    </a14:imgProps>
                  </a:ext>
                </a:extLst>
              </a:blip>
              <a:stretch>
                <a:fillRect/>
              </a:stretch>
            </p:blipFill>
            <p:spPr>
              <a:xfrm>
                <a:off x="0" y="0"/>
                <a:ext cx="5042647" cy="6858000"/>
              </a:xfrm>
              <a:prstGeom prst="rect">
                <a:avLst/>
              </a:prstGeom>
            </p:spPr>
          </p:pic>
          <p:pic>
            <p:nvPicPr>
              <p:cNvPr id="19" name="Picture 18">
                <a:extLst>
                  <a:ext uri="{FF2B5EF4-FFF2-40B4-BE49-F238E27FC236}">
                    <a16:creationId xmlns:a16="http://schemas.microsoft.com/office/drawing/2014/main" id="{EC4D2131-A0F2-6244-BD80-7D8531425221}"/>
                  </a:ext>
                </a:extLst>
              </p:cNvPr>
              <p:cNvPicPr>
                <a:picLocks noChangeAspect="1"/>
              </p:cNvPicPr>
              <p:nvPr/>
            </p:nvPicPr>
            <p:blipFill>
              <a:blip r:embed="rId4">
                <a:extLst>
                  <a:ext uri="{BEBA8EAE-BF5A-486C-A8C5-ECC9F3942E4B}">
                    <a14:imgProps xmlns:a14="http://schemas.microsoft.com/office/drawing/2010/main">
                      <a14:imgLayer>
                        <a14:imgEffect>
                          <a14:sharpenSoften amount="50000"/>
                        </a14:imgEffect>
                        <a14:imgEffect>
                          <a14:brightnessContrast bright="-50000" contrast="50000"/>
                        </a14:imgEffect>
                      </a14:imgLayer>
                    </a14:imgProps>
                  </a:ext>
                </a:extLst>
              </a:blip>
              <a:stretch>
                <a:fillRect/>
              </a:stretch>
            </p:blipFill>
            <p:spPr>
              <a:xfrm>
                <a:off x="5005787" y="-6"/>
                <a:ext cx="5042647" cy="6858000"/>
              </a:xfrm>
              <a:prstGeom prst="rect">
                <a:avLst/>
              </a:prstGeom>
            </p:spPr>
          </p:pic>
        </p:grpSp>
        <p:pic>
          <p:nvPicPr>
            <p:cNvPr id="22" name="Picture 21">
              <a:extLst>
                <a:ext uri="{FF2B5EF4-FFF2-40B4-BE49-F238E27FC236}">
                  <a16:creationId xmlns:a16="http://schemas.microsoft.com/office/drawing/2014/main" id="{264FCCAA-A520-2843-B83C-4E9FF8C56D65}"/>
                </a:ext>
              </a:extLst>
            </p:cNvPr>
            <p:cNvPicPr>
              <a:picLocks noChangeAspect="1"/>
            </p:cNvPicPr>
            <p:nvPr/>
          </p:nvPicPr>
          <p:blipFill rotWithShape="1">
            <a:blip r:embed="rId5">
              <a:extLst>
                <a:ext uri="{BEBA8EAE-BF5A-486C-A8C5-ECC9F3942E4B}">
                  <a14:imgProps xmlns:a14="http://schemas.microsoft.com/office/drawing/2010/main">
                    <a14:imgLayer>
                      <a14:imgEffect>
                        <a14:sharpenSoften amount="50000"/>
                      </a14:imgEffect>
                      <a14:imgEffect>
                        <a14:brightnessContrast bright="-50000" contrast="50000"/>
                      </a14:imgEffect>
                    </a14:imgLayer>
                  </a14:imgProps>
                </a:ext>
              </a:extLst>
            </a:blip>
            <a:srcRect r="56167"/>
            <a:stretch/>
          </p:blipFill>
          <p:spPr>
            <a:xfrm>
              <a:off x="9981640" y="0"/>
              <a:ext cx="2210360" cy="6858000"/>
            </a:xfrm>
            <a:prstGeom prst="rect">
              <a:avLst/>
            </a:prstGeom>
          </p:spPr>
        </p:pic>
      </p:grpSp>
      <p:sp>
        <p:nvSpPr>
          <p:cNvPr id="13" name="Rectangle 12">
            <a:extLst>
              <a:ext uri="{FF2B5EF4-FFF2-40B4-BE49-F238E27FC236}">
                <a16:creationId xmlns:a16="http://schemas.microsoft.com/office/drawing/2014/main" id="{DF31F9DF-1BBA-D44B-BF8D-D771D2746014}"/>
              </a:ext>
            </a:extLst>
          </p:cNvPr>
          <p:cNvSpPr/>
          <p:nvPr/>
        </p:nvSpPr>
        <p:spPr>
          <a:xfrm>
            <a:off x="5472616" y="3035050"/>
            <a:ext cx="4699235" cy="369332"/>
          </a:xfrm>
          <a:prstGeom prst="rect">
            <a:avLst/>
          </a:prstGeom>
        </p:spPr>
        <p:txBody>
          <a:bodyPr wrap="none">
            <a:spAutoFit/>
          </a:bodyPr>
          <a:lstStyle/>
          <a:p>
            <a:pPr algn="ctr"/>
            <a:r>
              <a:rPr lang="en-US" dirty="0"/>
              <a:t>Advanced Data Mining &amp; Application Laboratory</a:t>
            </a:r>
          </a:p>
        </p:txBody>
      </p:sp>
      <p:sp>
        <p:nvSpPr>
          <p:cNvPr id="27" name="Rectangle 26">
            <a:extLst>
              <a:ext uri="{FF2B5EF4-FFF2-40B4-BE49-F238E27FC236}">
                <a16:creationId xmlns:a16="http://schemas.microsoft.com/office/drawing/2014/main" id="{A2ECD5B0-DDCA-A543-8E16-34C812E64496}"/>
              </a:ext>
            </a:extLst>
          </p:cNvPr>
          <p:cNvSpPr/>
          <p:nvPr/>
        </p:nvSpPr>
        <p:spPr>
          <a:xfrm>
            <a:off x="-7" y="0"/>
            <a:ext cx="12192000" cy="6858000"/>
          </a:xfrm>
          <a:prstGeom prst="rect">
            <a:avLst/>
          </a:prstGeom>
          <a:gradFill>
            <a:gsLst>
              <a:gs pos="0">
                <a:schemeClr val="tx1">
                  <a:alpha val="0"/>
                </a:schemeClr>
              </a:gs>
              <a:gs pos="39000">
                <a:schemeClr val="tx1">
                  <a:alpha val="0"/>
                </a:schemeClr>
              </a:gs>
              <a:gs pos="99000">
                <a:schemeClr val="tx1">
                  <a:alpha val="19000"/>
                </a:schemeClr>
              </a:gs>
            </a:gsLst>
            <a:path path="circle">
              <a:fillToRect l="50000" t="50000" r="50000" b="5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824ED2-34E1-B249-B7AB-12CA1C99BFDB}"/>
              </a:ext>
            </a:extLst>
          </p:cNvPr>
          <p:cNvSpPr>
            <a:spLocks noGrp="1"/>
          </p:cNvSpPr>
          <p:nvPr>
            <p:ph type="ctrTitle"/>
          </p:nvPr>
        </p:nvSpPr>
        <p:spPr>
          <a:xfrm>
            <a:off x="-5" y="355676"/>
            <a:ext cx="12192000" cy="2209873"/>
          </a:xfrm>
        </p:spPr>
        <p:txBody>
          <a:bodyPr>
            <a:noAutofit/>
          </a:bodyPr>
          <a:lstStyle/>
          <a:p>
            <a:r>
              <a:rPr lang="en-US" sz="6600" dirty="0">
                <a:ln w="19050">
                  <a:solidFill>
                    <a:schemeClr val="bg1"/>
                  </a:solidFill>
                </a:ln>
                <a:solidFill>
                  <a:schemeClr val="bg1"/>
                </a:solidFill>
                <a:effectLst>
                  <a:glow rad="1079500">
                    <a:schemeClr val="tx1">
                      <a:alpha val="35000"/>
                    </a:schemeClr>
                  </a:glow>
                </a:effectLst>
              </a:rPr>
              <a:t>Forecasting Movie Revenue</a:t>
            </a:r>
            <a:br>
              <a:rPr lang="en-US" sz="6600" dirty="0">
                <a:ln w="19050">
                  <a:solidFill>
                    <a:schemeClr val="bg1"/>
                  </a:solidFill>
                </a:ln>
                <a:solidFill>
                  <a:schemeClr val="bg1"/>
                </a:solidFill>
                <a:effectLst>
                  <a:glow rad="1079500">
                    <a:schemeClr val="tx1">
                      <a:alpha val="35000"/>
                    </a:schemeClr>
                  </a:glow>
                </a:effectLst>
              </a:rPr>
            </a:br>
            <a:r>
              <a:rPr lang="en-US" sz="700" dirty="0">
                <a:ln w="19050">
                  <a:solidFill>
                    <a:schemeClr val="bg1"/>
                  </a:solidFill>
                </a:ln>
                <a:solidFill>
                  <a:schemeClr val="bg1"/>
                </a:solidFill>
                <a:effectLst>
                  <a:glow rad="1079500">
                    <a:schemeClr val="tx1">
                      <a:alpha val="35000"/>
                    </a:schemeClr>
                  </a:glow>
                </a:effectLst>
              </a:rPr>
              <a:t> </a:t>
            </a:r>
            <a:br>
              <a:rPr lang="en-US" sz="6600" dirty="0">
                <a:ln w="19050">
                  <a:solidFill>
                    <a:schemeClr val="bg1"/>
                  </a:solidFill>
                </a:ln>
                <a:solidFill>
                  <a:schemeClr val="bg1"/>
                </a:solidFill>
                <a:effectLst>
                  <a:glow rad="1079500">
                    <a:schemeClr val="tx1">
                      <a:alpha val="35000"/>
                    </a:schemeClr>
                  </a:glow>
                </a:effectLst>
              </a:rPr>
            </a:br>
            <a:r>
              <a:rPr lang="en-US" sz="6600" dirty="0">
                <a:ln w="19050">
                  <a:solidFill>
                    <a:schemeClr val="bg1"/>
                  </a:solidFill>
                </a:ln>
                <a:solidFill>
                  <a:schemeClr val="bg1"/>
                </a:solidFill>
                <a:effectLst>
                  <a:glow rad="1079500">
                    <a:schemeClr val="tx1">
                      <a:alpha val="35000"/>
                    </a:schemeClr>
                  </a:glow>
                </a:effectLst>
              </a:rPr>
              <a:t>With Fusing Neural Network</a:t>
            </a:r>
          </a:p>
        </p:txBody>
      </p:sp>
      <p:sp>
        <p:nvSpPr>
          <p:cNvPr id="24" name="Rectangle 23">
            <a:extLst>
              <a:ext uri="{FF2B5EF4-FFF2-40B4-BE49-F238E27FC236}">
                <a16:creationId xmlns:a16="http://schemas.microsoft.com/office/drawing/2014/main" id="{8125BB73-3779-BA45-A2CC-0A62BE7172BC}"/>
              </a:ext>
            </a:extLst>
          </p:cNvPr>
          <p:cNvSpPr/>
          <p:nvPr/>
        </p:nvSpPr>
        <p:spPr>
          <a:xfrm>
            <a:off x="0" y="3025819"/>
            <a:ext cx="12191999" cy="523220"/>
          </a:xfrm>
          <a:prstGeom prst="rect">
            <a:avLst/>
          </a:prstGeom>
          <a:effectLst>
            <a:glow rad="1066800">
              <a:schemeClr val="tx1"/>
            </a:glow>
          </a:effectLst>
        </p:spPr>
        <p:txBody>
          <a:bodyPr wrap="square">
            <a:spAutoFit/>
          </a:bodyPr>
          <a:lstStyle/>
          <a:p>
            <a:pPr algn="ctr"/>
            <a:r>
              <a:rPr lang="en-US" sz="2800" b="1" dirty="0">
                <a:solidFill>
                  <a:schemeClr val="bg1"/>
                </a:solidFill>
                <a:effectLst>
                  <a:glow rad="228600">
                    <a:schemeClr val="tx1">
                      <a:alpha val="40000"/>
                    </a:schemeClr>
                  </a:glow>
                </a:effectLst>
                <a:latin typeface="+mj-lt"/>
              </a:rPr>
              <a:t>Advanced Data Mining Lab</a:t>
            </a:r>
          </a:p>
        </p:txBody>
      </p:sp>
      <p:sp>
        <p:nvSpPr>
          <p:cNvPr id="4" name="TextBox 3"/>
          <p:cNvSpPr txBox="1"/>
          <p:nvPr/>
        </p:nvSpPr>
        <p:spPr>
          <a:xfrm>
            <a:off x="-1" y="3773863"/>
            <a:ext cx="12191999" cy="1661993"/>
          </a:xfrm>
          <a:prstGeom prst="rect">
            <a:avLst/>
          </a:prstGeom>
          <a:noFill/>
        </p:spPr>
        <p:txBody>
          <a:bodyPr wrap="square" rtlCol="0">
            <a:spAutoFit/>
          </a:bodyPr>
          <a:lstStyle/>
          <a:p>
            <a:pPr algn="ctr"/>
            <a:r>
              <a:rPr lang="en-US" b="1" dirty="0">
                <a:solidFill>
                  <a:schemeClr val="bg1"/>
                </a:solidFill>
                <a:effectLst>
                  <a:glow rad="165100">
                    <a:schemeClr val="tx1">
                      <a:alpha val="40000"/>
                    </a:schemeClr>
                  </a:glow>
                </a:effectLst>
                <a:latin typeface="+mj-lt"/>
              </a:rPr>
              <a:t>Advisor</a:t>
            </a:r>
          </a:p>
          <a:p>
            <a:pPr algn="ctr"/>
            <a:endParaRPr lang="en-US" sz="800" b="1" dirty="0">
              <a:solidFill>
                <a:schemeClr val="bg1"/>
              </a:solidFill>
              <a:effectLst>
                <a:glow rad="165100">
                  <a:schemeClr val="tx1">
                    <a:alpha val="40000"/>
                  </a:schemeClr>
                </a:glow>
              </a:effectLst>
              <a:latin typeface="+mj-lt"/>
            </a:endParaRPr>
          </a:p>
          <a:p>
            <a:pPr algn="ctr"/>
            <a:r>
              <a:rPr lang="en-US" b="1" dirty="0">
                <a:solidFill>
                  <a:schemeClr val="bg1"/>
                </a:solidFill>
                <a:effectLst>
                  <a:glow rad="228600">
                    <a:schemeClr val="tx1">
                      <a:alpha val="40000"/>
                    </a:schemeClr>
                  </a:glow>
                </a:effectLst>
                <a:latin typeface="+mj-lt"/>
              </a:rPr>
              <a:t>P</a:t>
            </a:r>
            <a:r>
              <a:rPr lang="en-US" dirty="0">
                <a:solidFill>
                  <a:schemeClr val="bg1"/>
                </a:solidFill>
                <a:effectLst>
                  <a:glow rad="228600">
                    <a:schemeClr val="tx1">
                      <a:alpha val="40000"/>
                    </a:schemeClr>
                  </a:glow>
                </a:effectLst>
                <a:latin typeface="+mj-lt"/>
              </a:rPr>
              <a:t>rof. Yi cheng chen and Tipajin Thaipisutikul (Ph.D. Candidate)</a:t>
            </a:r>
          </a:p>
          <a:p>
            <a:pPr algn="ctr"/>
            <a:endParaRPr lang="en-US" sz="2400" b="1" dirty="0">
              <a:solidFill>
                <a:schemeClr val="bg1"/>
              </a:solidFill>
              <a:latin typeface="+mj-lt"/>
            </a:endParaRPr>
          </a:p>
          <a:p>
            <a:pPr algn="ctr"/>
            <a:r>
              <a:rPr lang="en-US" b="1" dirty="0">
                <a:solidFill>
                  <a:schemeClr val="bg1"/>
                </a:solidFill>
                <a:effectLst>
                  <a:glow rad="228600">
                    <a:schemeClr val="tx1">
                      <a:alpha val="40000"/>
                    </a:schemeClr>
                  </a:glow>
                </a:effectLst>
                <a:latin typeface="+mj-lt"/>
              </a:rPr>
              <a:t>Group members</a:t>
            </a:r>
          </a:p>
          <a:p>
            <a:endParaRPr lang="en-US" sz="1600" dirty="0">
              <a:solidFill>
                <a:schemeClr val="bg1"/>
              </a:solidFill>
              <a:latin typeface="+mj-lt"/>
            </a:endParaRPr>
          </a:p>
        </p:txBody>
      </p:sp>
      <p:sp>
        <p:nvSpPr>
          <p:cNvPr id="25" name="Rectangle 24">
            <a:extLst>
              <a:ext uri="{FF2B5EF4-FFF2-40B4-BE49-F238E27FC236}">
                <a16:creationId xmlns:a16="http://schemas.microsoft.com/office/drawing/2014/main" id="{206B4FB6-5CAB-B04D-9571-9AEB26483061}"/>
              </a:ext>
            </a:extLst>
          </p:cNvPr>
          <p:cNvSpPr/>
          <p:nvPr/>
        </p:nvSpPr>
        <p:spPr>
          <a:xfrm>
            <a:off x="615009" y="5199899"/>
            <a:ext cx="7439187" cy="1200329"/>
          </a:xfrm>
          <a:prstGeom prst="rect">
            <a:avLst/>
          </a:prstGeom>
        </p:spPr>
        <p:txBody>
          <a:bodyPr wrap="square">
            <a:spAutoFit/>
          </a:bodyPr>
          <a:lstStyle/>
          <a:p>
            <a:pPr lvl="8"/>
            <a:r>
              <a:rPr lang="en-US" dirty="0">
                <a:solidFill>
                  <a:schemeClr val="bg1"/>
                </a:solidFill>
                <a:effectLst/>
                <a:latin typeface="+mj-lt"/>
              </a:rPr>
              <a:t>1.   Ms. Waralee	  Tanaphantaruk</a:t>
            </a:r>
            <a:endParaRPr lang="en-US" sz="1600" dirty="0">
              <a:solidFill>
                <a:schemeClr val="bg1"/>
              </a:solidFill>
              <a:effectLst/>
              <a:latin typeface="+mj-lt"/>
            </a:endParaRPr>
          </a:p>
          <a:p>
            <a:pPr marL="4000500" lvl="8" indent="-342900">
              <a:buAutoNum type="arabicPeriod" startAt="2"/>
            </a:pPr>
            <a:r>
              <a:rPr lang="en-US" dirty="0">
                <a:solidFill>
                  <a:schemeClr val="bg1"/>
                </a:solidFill>
                <a:effectLst/>
                <a:latin typeface="+mj-lt"/>
              </a:rPr>
              <a:t>Ms. Supatsara	  Rodratsa</a:t>
            </a:r>
          </a:p>
          <a:p>
            <a:pPr marL="4000500" lvl="8" indent="-342900">
              <a:buAutoNum type="arabicPeriod" startAt="2"/>
            </a:pPr>
            <a:r>
              <a:rPr lang="en-US" dirty="0">
                <a:solidFill>
                  <a:schemeClr val="bg1"/>
                </a:solidFill>
                <a:effectLst/>
                <a:latin typeface="+mj-lt"/>
              </a:rPr>
              <a:t>Ms. Pattararat	  Kiattipadungkul</a:t>
            </a:r>
          </a:p>
          <a:p>
            <a:pPr marL="4000500" lvl="8" indent="-342900">
              <a:buAutoNum type="arabicPeriod" startAt="2"/>
            </a:pPr>
            <a:r>
              <a:rPr lang="en-US" dirty="0">
                <a:solidFill>
                  <a:schemeClr val="bg1"/>
                </a:solidFill>
                <a:effectLst/>
                <a:latin typeface="+mj-lt"/>
              </a:rPr>
              <a:t>Mr.  Bundit	  Hou</a:t>
            </a:r>
          </a:p>
        </p:txBody>
      </p:sp>
    </p:spTree>
    <p:extLst>
      <p:ext uri="{BB962C8B-B14F-4D97-AF65-F5344CB8AC3E}">
        <p14:creationId xmlns:p14="http://schemas.microsoft.com/office/powerpoint/2010/main" val="2079499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B5ED89-7AB6-E444-971A-F4BA9F4E4FF1}"/>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501825" y="252088"/>
            <a:ext cx="3263704"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effectLst/>
              </a:rPr>
              <a:t>Dataset</a:t>
            </a: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9</a:t>
            </a:fld>
            <a:endParaRPr lang="en-US"/>
          </a:p>
        </p:txBody>
      </p:sp>
      <p:sp>
        <p:nvSpPr>
          <p:cNvPr id="9" name="Rectangle 8">
            <a:extLst>
              <a:ext uri="{FF2B5EF4-FFF2-40B4-BE49-F238E27FC236}">
                <a16:creationId xmlns:a16="http://schemas.microsoft.com/office/drawing/2014/main" id="{901A43E8-F005-8448-A3AB-5F8CDA3A7128}"/>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22D8E31-8FF4-A44E-8235-0E71095FAE60}"/>
              </a:ext>
            </a:extLst>
          </p:cNvPr>
          <p:cNvSpPr/>
          <p:nvPr/>
        </p:nvSpPr>
        <p:spPr>
          <a:xfrm>
            <a:off x="8262079" y="5894685"/>
            <a:ext cx="2769432" cy="461665"/>
          </a:xfrm>
          <a:prstGeom prst="rect">
            <a:avLst/>
          </a:prstGeom>
          <a:solidFill>
            <a:srgbClr val="A21400"/>
          </a:solidFill>
        </p:spPr>
        <p:txBody>
          <a:bodyPr wrap="square">
            <a:spAutoFit/>
          </a:bodyPr>
          <a:lstStyle/>
          <a:p>
            <a:pPr algn="ctr">
              <a:spcBef>
                <a:spcPts val="1800"/>
              </a:spcBef>
              <a:spcAft>
                <a:spcPts val="600"/>
              </a:spcAft>
            </a:pPr>
            <a:r>
              <a:rPr lang="en-US" sz="2400" b="1" dirty="0">
                <a:solidFill>
                  <a:schemeClr val="bg1"/>
                </a:solidFill>
                <a:latin typeface="+mj-lt"/>
              </a:rPr>
              <a:t>OMDb API</a:t>
            </a:r>
          </a:p>
        </p:txBody>
      </p:sp>
      <p:pic>
        <p:nvPicPr>
          <p:cNvPr id="5" name="Picture 4">
            <a:extLst>
              <a:ext uri="{FF2B5EF4-FFF2-40B4-BE49-F238E27FC236}">
                <a16:creationId xmlns:a16="http://schemas.microsoft.com/office/drawing/2014/main" id="{AC5D08F3-E233-F74C-9F2E-F471C532D408}"/>
              </a:ext>
            </a:extLst>
          </p:cNvPr>
          <p:cNvPicPr>
            <a:picLocks noChangeAspect="1"/>
          </p:cNvPicPr>
          <p:nvPr/>
        </p:nvPicPr>
        <p:blipFill>
          <a:blip r:embed="rId4"/>
          <a:stretch>
            <a:fillRect/>
          </a:stretch>
        </p:blipFill>
        <p:spPr>
          <a:xfrm>
            <a:off x="742013" y="1312937"/>
            <a:ext cx="6845080" cy="3994762"/>
          </a:xfrm>
          <a:prstGeom prst="rect">
            <a:avLst/>
          </a:prstGeom>
        </p:spPr>
      </p:pic>
      <p:pic>
        <p:nvPicPr>
          <p:cNvPr id="13" name="Picture 12">
            <a:extLst>
              <a:ext uri="{FF2B5EF4-FFF2-40B4-BE49-F238E27FC236}">
                <a16:creationId xmlns:a16="http://schemas.microsoft.com/office/drawing/2014/main" id="{5FBA6251-6A6C-6842-B0BC-8ECFB2AA1A41}"/>
              </a:ext>
            </a:extLst>
          </p:cNvPr>
          <p:cNvPicPr>
            <a:picLocks noChangeAspect="1"/>
          </p:cNvPicPr>
          <p:nvPr/>
        </p:nvPicPr>
        <p:blipFill>
          <a:blip r:embed="rId5"/>
          <a:stretch>
            <a:fillRect/>
          </a:stretch>
        </p:blipFill>
        <p:spPr>
          <a:xfrm>
            <a:off x="711605" y="3310318"/>
            <a:ext cx="6875488" cy="3171939"/>
          </a:xfrm>
          <a:prstGeom prst="rect">
            <a:avLst/>
          </a:prstGeom>
        </p:spPr>
      </p:pic>
      <p:sp>
        <p:nvSpPr>
          <p:cNvPr id="14" name="Rectangle 13">
            <a:extLst>
              <a:ext uri="{FF2B5EF4-FFF2-40B4-BE49-F238E27FC236}">
                <a16:creationId xmlns:a16="http://schemas.microsoft.com/office/drawing/2014/main" id="{B6D00D55-9B2A-9E4F-91E4-FE08AC23C405}"/>
              </a:ext>
            </a:extLst>
          </p:cNvPr>
          <p:cNvSpPr/>
          <p:nvPr/>
        </p:nvSpPr>
        <p:spPr>
          <a:xfrm>
            <a:off x="8669311" y="2260711"/>
            <a:ext cx="2988179" cy="3046988"/>
          </a:xfrm>
          <a:prstGeom prst="rect">
            <a:avLst/>
          </a:prstGeom>
        </p:spPr>
        <p:txBody>
          <a:bodyPr wrap="square">
            <a:spAutoFit/>
          </a:bodyPr>
          <a:lstStyle/>
          <a:p>
            <a:pPr marL="285750" indent="-285750">
              <a:buBlip>
                <a:blip r:embed="rId6"/>
              </a:buBlip>
            </a:pPr>
            <a:r>
              <a:rPr lang="en-US" sz="2400" dirty="0">
                <a:latin typeface="+mj-lt"/>
              </a:rPr>
              <a:t>Actors</a:t>
            </a:r>
          </a:p>
          <a:p>
            <a:pPr marL="285750" indent="-285750">
              <a:buBlip>
                <a:blip r:embed="rId6"/>
              </a:buBlip>
            </a:pPr>
            <a:r>
              <a:rPr lang="en-US" sz="2400" dirty="0">
                <a:latin typeface="+mj-lt"/>
              </a:rPr>
              <a:t>Director</a:t>
            </a:r>
          </a:p>
          <a:p>
            <a:pPr marL="285750" indent="-285750">
              <a:buBlip>
                <a:blip r:embed="rId6"/>
              </a:buBlip>
            </a:pPr>
            <a:r>
              <a:rPr lang="en-US" sz="2400" dirty="0">
                <a:latin typeface="+mj-lt"/>
              </a:rPr>
              <a:t>Production</a:t>
            </a:r>
          </a:p>
          <a:p>
            <a:pPr marL="285750" indent="-285750">
              <a:buBlip>
                <a:blip r:embed="rId6"/>
              </a:buBlip>
            </a:pPr>
            <a:r>
              <a:rPr lang="en-US" sz="2400" dirty="0">
                <a:latin typeface="+mj-lt"/>
              </a:rPr>
              <a:t>Genre</a:t>
            </a:r>
          </a:p>
          <a:p>
            <a:pPr marL="285750" indent="-285750">
              <a:buBlip>
                <a:blip r:embed="rId6"/>
              </a:buBlip>
            </a:pPr>
            <a:r>
              <a:rPr lang="en-US" sz="2400" dirty="0">
                <a:latin typeface="+mj-lt"/>
              </a:rPr>
              <a:t>Writer</a:t>
            </a:r>
          </a:p>
          <a:p>
            <a:pPr marL="285750" indent="-285750">
              <a:buBlip>
                <a:blip r:embed="rId6"/>
              </a:buBlip>
            </a:pPr>
            <a:r>
              <a:rPr lang="en-US" sz="2400" dirty="0">
                <a:latin typeface="+mj-lt"/>
              </a:rPr>
              <a:t>IMDb rating</a:t>
            </a:r>
          </a:p>
          <a:p>
            <a:pPr marL="285750" indent="-285750">
              <a:buBlip>
                <a:blip r:embed="rId6"/>
              </a:buBlip>
            </a:pPr>
            <a:r>
              <a:rPr lang="en-US" sz="2400" dirty="0">
                <a:latin typeface="+mj-lt"/>
              </a:rPr>
              <a:t>IMDB vote</a:t>
            </a:r>
          </a:p>
          <a:p>
            <a:endParaRPr lang="en-US" sz="2400" dirty="0">
              <a:latin typeface="+mj-lt"/>
            </a:endParaRPr>
          </a:p>
        </p:txBody>
      </p:sp>
      <p:sp>
        <p:nvSpPr>
          <p:cNvPr id="16" name="TextBox 15">
            <a:extLst>
              <a:ext uri="{FF2B5EF4-FFF2-40B4-BE49-F238E27FC236}">
                <a16:creationId xmlns:a16="http://schemas.microsoft.com/office/drawing/2014/main" id="{BFDF14BD-2253-3643-AE06-88DDBE478403}"/>
              </a:ext>
            </a:extLst>
          </p:cNvPr>
          <p:cNvSpPr txBox="1"/>
          <p:nvPr/>
        </p:nvSpPr>
        <p:spPr>
          <a:xfrm>
            <a:off x="2603119" y="6413698"/>
            <a:ext cx="3055580" cy="338554"/>
          </a:xfrm>
          <a:prstGeom prst="rect">
            <a:avLst/>
          </a:prstGeom>
          <a:noFill/>
        </p:spPr>
        <p:txBody>
          <a:bodyPr wrap="none" rtlCol="0">
            <a:spAutoFit/>
          </a:bodyPr>
          <a:lstStyle/>
          <a:p>
            <a:r>
              <a:rPr lang="en-US" sz="1600" b="1" dirty="0"/>
              <a:t>Source: </a:t>
            </a:r>
            <a:r>
              <a:rPr lang="en-US" sz="1600" dirty="0"/>
              <a:t>http://</a:t>
            </a:r>
            <a:r>
              <a:rPr lang="en-US" sz="1600" dirty="0" err="1"/>
              <a:t>www.omdbapi.com</a:t>
            </a:r>
            <a:endParaRPr lang="en-US" sz="1600" dirty="0"/>
          </a:p>
        </p:txBody>
      </p:sp>
    </p:spTree>
    <p:extLst>
      <p:ext uri="{BB962C8B-B14F-4D97-AF65-F5344CB8AC3E}">
        <p14:creationId xmlns:p14="http://schemas.microsoft.com/office/powerpoint/2010/main" val="365054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B5ED89-7AB6-E444-971A-F4BA9F4E4FF1}"/>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501825" y="252088"/>
            <a:ext cx="3263704"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effectLst/>
              </a:rPr>
              <a:t>Dataset</a:t>
            </a: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10</a:t>
            </a:fld>
            <a:endParaRPr lang="en-US"/>
          </a:p>
        </p:txBody>
      </p:sp>
      <p:sp>
        <p:nvSpPr>
          <p:cNvPr id="9" name="Rectangle 8">
            <a:extLst>
              <a:ext uri="{FF2B5EF4-FFF2-40B4-BE49-F238E27FC236}">
                <a16:creationId xmlns:a16="http://schemas.microsoft.com/office/drawing/2014/main" id="{901A43E8-F005-8448-A3AB-5F8CDA3A7128}"/>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7F46D66-3B1B-0A4C-8AE3-7AACAC618403}"/>
              </a:ext>
            </a:extLst>
          </p:cNvPr>
          <p:cNvPicPr>
            <a:picLocks noChangeAspect="1"/>
          </p:cNvPicPr>
          <p:nvPr/>
        </p:nvPicPr>
        <p:blipFill rotWithShape="1">
          <a:blip r:embed="rId4"/>
          <a:srcRect r="27299"/>
          <a:stretch/>
        </p:blipFill>
        <p:spPr>
          <a:xfrm>
            <a:off x="6643928" y="1594023"/>
            <a:ext cx="3604580" cy="4069830"/>
          </a:xfrm>
          <a:prstGeom prst="rect">
            <a:avLst/>
          </a:prstGeom>
        </p:spPr>
      </p:pic>
      <p:pic>
        <p:nvPicPr>
          <p:cNvPr id="10" name="Picture 9">
            <a:extLst>
              <a:ext uri="{FF2B5EF4-FFF2-40B4-BE49-F238E27FC236}">
                <a16:creationId xmlns:a16="http://schemas.microsoft.com/office/drawing/2014/main" id="{8547E3DF-E4BB-7543-8910-1AE1DC0FAE9C}"/>
              </a:ext>
            </a:extLst>
          </p:cNvPr>
          <p:cNvPicPr>
            <a:picLocks noChangeAspect="1"/>
          </p:cNvPicPr>
          <p:nvPr/>
        </p:nvPicPr>
        <p:blipFill>
          <a:blip r:embed="rId5"/>
          <a:stretch>
            <a:fillRect/>
          </a:stretch>
        </p:blipFill>
        <p:spPr>
          <a:xfrm>
            <a:off x="347483" y="1865294"/>
            <a:ext cx="6296445" cy="3635213"/>
          </a:xfrm>
          <a:prstGeom prst="rect">
            <a:avLst/>
          </a:prstGeom>
        </p:spPr>
      </p:pic>
      <p:sp>
        <p:nvSpPr>
          <p:cNvPr id="14" name="Rectangle 13">
            <a:extLst>
              <a:ext uri="{FF2B5EF4-FFF2-40B4-BE49-F238E27FC236}">
                <a16:creationId xmlns:a16="http://schemas.microsoft.com/office/drawing/2014/main" id="{28C389F0-BC93-7C43-B73D-B72D7328CB33}"/>
              </a:ext>
            </a:extLst>
          </p:cNvPr>
          <p:cNvSpPr/>
          <p:nvPr/>
        </p:nvSpPr>
        <p:spPr>
          <a:xfrm>
            <a:off x="8262079" y="5894685"/>
            <a:ext cx="2769432" cy="461665"/>
          </a:xfrm>
          <a:prstGeom prst="rect">
            <a:avLst/>
          </a:prstGeom>
          <a:solidFill>
            <a:srgbClr val="A21400"/>
          </a:solidFill>
        </p:spPr>
        <p:txBody>
          <a:bodyPr wrap="square">
            <a:spAutoFit/>
          </a:bodyPr>
          <a:lstStyle/>
          <a:p>
            <a:pPr algn="ctr">
              <a:spcBef>
                <a:spcPts val="1800"/>
              </a:spcBef>
              <a:spcAft>
                <a:spcPts val="600"/>
              </a:spcAft>
            </a:pPr>
            <a:r>
              <a:rPr lang="en-US" sz="2400" b="1" dirty="0">
                <a:solidFill>
                  <a:schemeClr val="bg1"/>
                </a:solidFill>
                <a:latin typeface="+mj-lt"/>
              </a:rPr>
              <a:t>YouTube</a:t>
            </a:r>
          </a:p>
        </p:txBody>
      </p:sp>
      <p:sp>
        <p:nvSpPr>
          <p:cNvPr id="15" name="Rectangle 14">
            <a:extLst>
              <a:ext uri="{FF2B5EF4-FFF2-40B4-BE49-F238E27FC236}">
                <a16:creationId xmlns:a16="http://schemas.microsoft.com/office/drawing/2014/main" id="{29E99321-D02C-974C-8C49-08C550508E63}"/>
              </a:ext>
            </a:extLst>
          </p:cNvPr>
          <p:cNvSpPr/>
          <p:nvPr/>
        </p:nvSpPr>
        <p:spPr>
          <a:xfrm>
            <a:off x="9423068" y="2663032"/>
            <a:ext cx="6096000" cy="2308324"/>
          </a:xfrm>
          <a:prstGeom prst="rect">
            <a:avLst/>
          </a:prstGeom>
        </p:spPr>
        <p:txBody>
          <a:bodyPr>
            <a:spAutoFit/>
          </a:bodyPr>
          <a:lstStyle/>
          <a:p>
            <a:pPr marL="285750" indent="-285750">
              <a:buBlip>
                <a:blip r:embed="rId6"/>
              </a:buBlip>
            </a:pPr>
            <a:r>
              <a:rPr lang="en-US" sz="2400" dirty="0">
                <a:latin typeface="+mj-lt"/>
              </a:rPr>
              <a:t>View Count</a:t>
            </a:r>
          </a:p>
          <a:p>
            <a:pPr marL="285750" indent="-285750">
              <a:buBlip>
                <a:blip r:embed="rId6"/>
              </a:buBlip>
            </a:pPr>
            <a:r>
              <a:rPr lang="en-US" sz="2400" dirty="0">
                <a:latin typeface="+mj-lt"/>
              </a:rPr>
              <a:t>Like Count</a:t>
            </a:r>
          </a:p>
          <a:p>
            <a:pPr marL="285750" indent="-285750">
              <a:buBlip>
                <a:blip r:embed="rId6"/>
              </a:buBlip>
            </a:pPr>
            <a:r>
              <a:rPr lang="en-US" sz="2400" dirty="0">
                <a:latin typeface="+mj-lt"/>
              </a:rPr>
              <a:t>Dislike Count</a:t>
            </a:r>
          </a:p>
          <a:p>
            <a:pPr marL="285750" indent="-285750">
              <a:buBlip>
                <a:blip r:embed="rId6"/>
              </a:buBlip>
            </a:pPr>
            <a:r>
              <a:rPr lang="en-US" sz="2400" dirty="0">
                <a:latin typeface="+mj-lt"/>
              </a:rPr>
              <a:t>Comment Count</a:t>
            </a:r>
          </a:p>
          <a:p>
            <a:pPr marL="285750" indent="-285750">
              <a:buBlip>
                <a:blip r:embed="rId6"/>
              </a:buBlip>
            </a:pPr>
            <a:r>
              <a:rPr lang="en-US" sz="2400" dirty="0">
                <a:latin typeface="+mj-lt"/>
              </a:rPr>
              <a:t>Comments</a:t>
            </a:r>
          </a:p>
          <a:p>
            <a:endParaRPr lang="en-US" sz="2400" dirty="0">
              <a:latin typeface="+mj-lt"/>
            </a:endParaRPr>
          </a:p>
        </p:txBody>
      </p:sp>
      <p:sp>
        <p:nvSpPr>
          <p:cNvPr id="12" name="Rectangle 11">
            <a:extLst>
              <a:ext uri="{FF2B5EF4-FFF2-40B4-BE49-F238E27FC236}">
                <a16:creationId xmlns:a16="http://schemas.microsoft.com/office/drawing/2014/main" id="{E0B0DDA9-9210-2446-B8F8-F7B78E2E1DFE}"/>
              </a:ext>
            </a:extLst>
          </p:cNvPr>
          <p:cNvSpPr/>
          <p:nvPr/>
        </p:nvSpPr>
        <p:spPr>
          <a:xfrm>
            <a:off x="1955058" y="5956240"/>
            <a:ext cx="3081293" cy="338554"/>
          </a:xfrm>
          <a:prstGeom prst="rect">
            <a:avLst/>
          </a:prstGeom>
        </p:spPr>
        <p:txBody>
          <a:bodyPr wrap="none">
            <a:spAutoFit/>
          </a:bodyPr>
          <a:lstStyle/>
          <a:p>
            <a:r>
              <a:rPr lang="en-US" sz="1600" b="1" dirty="0"/>
              <a:t>Source: </a:t>
            </a:r>
            <a:r>
              <a:rPr lang="en-US" sz="1600" dirty="0"/>
              <a:t>https://</a:t>
            </a:r>
            <a:r>
              <a:rPr lang="en-US" sz="1600" dirty="0" err="1"/>
              <a:t>www.youtube.com</a:t>
            </a:r>
            <a:endParaRPr lang="en-US" sz="1600" dirty="0"/>
          </a:p>
        </p:txBody>
      </p:sp>
    </p:spTree>
    <p:extLst>
      <p:ext uri="{BB962C8B-B14F-4D97-AF65-F5344CB8AC3E}">
        <p14:creationId xmlns:p14="http://schemas.microsoft.com/office/powerpoint/2010/main" val="3050602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B5ED89-7AB6-E444-971A-F4BA9F4E4FF1}"/>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501825" y="252088"/>
            <a:ext cx="3263704"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effectLst/>
              </a:rPr>
              <a:t>Dataset</a:t>
            </a: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11</a:t>
            </a:fld>
            <a:endParaRPr lang="en-US"/>
          </a:p>
        </p:txBody>
      </p:sp>
      <p:sp>
        <p:nvSpPr>
          <p:cNvPr id="9" name="Rectangle 8">
            <a:extLst>
              <a:ext uri="{FF2B5EF4-FFF2-40B4-BE49-F238E27FC236}">
                <a16:creationId xmlns:a16="http://schemas.microsoft.com/office/drawing/2014/main" id="{901A43E8-F005-8448-A3AB-5F8CDA3A7128}"/>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22D8E31-8FF4-A44E-8235-0E71095FAE60}"/>
              </a:ext>
            </a:extLst>
          </p:cNvPr>
          <p:cNvSpPr/>
          <p:nvPr/>
        </p:nvSpPr>
        <p:spPr>
          <a:xfrm>
            <a:off x="8262079" y="5894685"/>
            <a:ext cx="2769432" cy="461665"/>
          </a:xfrm>
          <a:prstGeom prst="rect">
            <a:avLst/>
          </a:prstGeom>
          <a:solidFill>
            <a:srgbClr val="A21400"/>
          </a:solidFill>
        </p:spPr>
        <p:txBody>
          <a:bodyPr wrap="square">
            <a:spAutoFit/>
          </a:bodyPr>
          <a:lstStyle/>
          <a:p>
            <a:pPr algn="ctr">
              <a:spcBef>
                <a:spcPts val="1800"/>
              </a:spcBef>
              <a:spcAft>
                <a:spcPts val="600"/>
              </a:spcAft>
            </a:pPr>
            <a:r>
              <a:rPr lang="en-US" sz="2400" b="1" dirty="0">
                <a:solidFill>
                  <a:schemeClr val="bg1"/>
                </a:solidFill>
                <a:latin typeface="+mj-lt"/>
              </a:rPr>
              <a:t>Google Trend</a:t>
            </a:r>
          </a:p>
        </p:txBody>
      </p:sp>
      <p:pic>
        <p:nvPicPr>
          <p:cNvPr id="6" name="Picture 5">
            <a:extLst>
              <a:ext uri="{FF2B5EF4-FFF2-40B4-BE49-F238E27FC236}">
                <a16:creationId xmlns:a16="http://schemas.microsoft.com/office/drawing/2014/main" id="{45AEAF0D-5F23-C04E-99D7-9CC0EF1E1382}"/>
              </a:ext>
            </a:extLst>
          </p:cNvPr>
          <p:cNvPicPr>
            <a:picLocks noChangeAspect="1"/>
          </p:cNvPicPr>
          <p:nvPr/>
        </p:nvPicPr>
        <p:blipFill rotWithShape="1">
          <a:blip r:embed="rId4"/>
          <a:srcRect b="27248"/>
          <a:stretch/>
        </p:blipFill>
        <p:spPr>
          <a:xfrm>
            <a:off x="764498" y="1464148"/>
            <a:ext cx="6707753" cy="4859670"/>
          </a:xfrm>
          <a:prstGeom prst="rect">
            <a:avLst/>
          </a:prstGeom>
        </p:spPr>
      </p:pic>
      <p:sp>
        <p:nvSpPr>
          <p:cNvPr id="12" name="Rectangle 11">
            <a:extLst>
              <a:ext uri="{FF2B5EF4-FFF2-40B4-BE49-F238E27FC236}">
                <a16:creationId xmlns:a16="http://schemas.microsoft.com/office/drawing/2014/main" id="{A93CC9B1-7BF5-0A42-82C6-D0187455D12C}"/>
              </a:ext>
            </a:extLst>
          </p:cNvPr>
          <p:cNvSpPr/>
          <p:nvPr/>
        </p:nvSpPr>
        <p:spPr>
          <a:xfrm>
            <a:off x="8403890" y="3525110"/>
            <a:ext cx="2485809" cy="461665"/>
          </a:xfrm>
          <a:prstGeom prst="rect">
            <a:avLst/>
          </a:prstGeom>
        </p:spPr>
        <p:txBody>
          <a:bodyPr wrap="none">
            <a:spAutoFit/>
          </a:bodyPr>
          <a:lstStyle/>
          <a:p>
            <a:pPr marL="285750" indent="-285750">
              <a:buBlip>
                <a:blip r:embed="rId5"/>
              </a:buBlip>
            </a:pPr>
            <a:r>
              <a:rPr lang="en-US" sz="2400" dirty="0">
                <a:latin typeface="+mj-lt"/>
              </a:rPr>
              <a:t>Interested Score</a:t>
            </a:r>
          </a:p>
        </p:txBody>
      </p:sp>
      <p:sp>
        <p:nvSpPr>
          <p:cNvPr id="14" name="TextBox 13">
            <a:extLst>
              <a:ext uri="{FF2B5EF4-FFF2-40B4-BE49-F238E27FC236}">
                <a16:creationId xmlns:a16="http://schemas.microsoft.com/office/drawing/2014/main" id="{80F98245-C09E-8145-B4F0-F7841872BB10}"/>
              </a:ext>
            </a:extLst>
          </p:cNvPr>
          <p:cNvSpPr txBox="1"/>
          <p:nvPr/>
        </p:nvSpPr>
        <p:spPr>
          <a:xfrm>
            <a:off x="2211570" y="6460006"/>
            <a:ext cx="3813608" cy="338554"/>
          </a:xfrm>
          <a:prstGeom prst="rect">
            <a:avLst/>
          </a:prstGeom>
          <a:noFill/>
        </p:spPr>
        <p:txBody>
          <a:bodyPr wrap="none" rtlCol="0">
            <a:spAutoFit/>
          </a:bodyPr>
          <a:lstStyle/>
          <a:p>
            <a:r>
              <a:rPr lang="en-US" sz="1600" b="1" dirty="0"/>
              <a:t>Source: </a:t>
            </a:r>
            <a:r>
              <a:rPr lang="en-US" sz="1600" dirty="0"/>
              <a:t>https://</a:t>
            </a:r>
            <a:r>
              <a:rPr lang="en-US" sz="1600" dirty="0" err="1"/>
              <a:t>trends.google.co.th</a:t>
            </a:r>
            <a:r>
              <a:rPr lang="en-US" sz="1600" dirty="0"/>
              <a:t>/trends/</a:t>
            </a:r>
          </a:p>
        </p:txBody>
      </p:sp>
    </p:spTree>
    <p:extLst>
      <p:ext uri="{BB962C8B-B14F-4D97-AF65-F5344CB8AC3E}">
        <p14:creationId xmlns:p14="http://schemas.microsoft.com/office/powerpoint/2010/main" val="3021671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C34F50-11A0-B54C-BC7C-E8E77820FF94}"/>
              </a:ext>
            </a:extLst>
          </p:cNvPr>
          <p:cNvSpPr>
            <a:spLocks noGrp="1"/>
          </p:cNvSpPr>
          <p:nvPr>
            <p:ph type="sldNum" sz="quarter" idx="12"/>
          </p:nvPr>
        </p:nvSpPr>
        <p:spPr/>
        <p:txBody>
          <a:bodyPr/>
          <a:lstStyle/>
          <a:p>
            <a:fld id="{63255FBC-E81E-9242-AFE7-BCA59B069CC6}" type="slidenum">
              <a:rPr lang="en-US" sz="1600" smtClean="0"/>
              <a:t>12</a:t>
            </a:fld>
            <a:endParaRPr lang="en-US" dirty="0"/>
          </a:p>
        </p:txBody>
      </p:sp>
      <p:pic>
        <p:nvPicPr>
          <p:cNvPr id="6" name="Picture 5">
            <a:extLst>
              <a:ext uri="{FF2B5EF4-FFF2-40B4-BE49-F238E27FC236}">
                <a16:creationId xmlns:a16="http://schemas.microsoft.com/office/drawing/2014/main" id="{34EA4A8C-EADE-6846-B22F-EC9F4BF74E7F}"/>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40000" contrast="-20000"/>
                    </a14:imgEffect>
                  </a14:imgLayer>
                </a14:imgProps>
              </a:ext>
            </a:extLst>
          </a:blip>
          <a:srcRect r="35201" b="3729"/>
          <a:stretch/>
        </p:blipFill>
        <p:spPr>
          <a:xfrm>
            <a:off x="0" y="0"/>
            <a:ext cx="3394129" cy="6858000"/>
          </a:xfrm>
          <a:prstGeom prst="rect">
            <a:avLst/>
          </a:prstGeom>
        </p:spPr>
      </p:pic>
      <p:sp>
        <p:nvSpPr>
          <p:cNvPr id="11" name="TextBox 10">
            <a:extLst>
              <a:ext uri="{FF2B5EF4-FFF2-40B4-BE49-F238E27FC236}">
                <a16:creationId xmlns:a16="http://schemas.microsoft.com/office/drawing/2014/main" id="{E5696F5A-D246-F749-8D83-9BCD83947641}"/>
              </a:ext>
            </a:extLst>
          </p:cNvPr>
          <p:cNvSpPr txBox="1"/>
          <p:nvPr/>
        </p:nvSpPr>
        <p:spPr>
          <a:xfrm>
            <a:off x="4086911" y="393287"/>
            <a:ext cx="5647315" cy="5823454"/>
          </a:xfrm>
          <a:prstGeom prst="rect">
            <a:avLst/>
          </a:prstGeom>
          <a:noFill/>
        </p:spPr>
        <p:txBody>
          <a:bodyPr wrap="none" rtlCol="0">
            <a:spAutoFit/>
          </a:bodyPr>
          <a:lstStyle/>
          <a:p>
            <a:pPr marL="285750" indent="-285750">
              <a:lnSpc>
                <a:spcPct val="150000"/>
              </a:lnSpc>
              <a:buBlip>
                <a:blip r:embed="rId4"/>
              </a:buBlip>
            </a:pPr>
            <a:r>
              <a:rPr lang="en-US" sz="3200" b="1" dirty="0">
                <a:solidFill>
                  <a:srgbClr val="AB1500"/>
                </a:solidFill>
              </a:rPr>
              <a:t>  </a:t>
            </a:r>
            <a:r>
              <a:rPr lang="en-US" sz="3600" b="1" dirty="0">
                <a:solidFill>
                  <a:srgbClr val="AAAAAA"/>
                </a:solidFill>
              </a:rPr>
              <a:t>Motivation</a:t>
            </a:r>
            <a:endParaRPr lang="en-US" sz="3200" b="1" dirty="0">
              <a:solidFill>
                <a:srgbClr val="AAAAAA"/>
              </a:solidFill>
            </a:endParaRPr>
          </a:p>
          <a:p>
            <a:pPr marL="285750" indent="-285750">
              <a:lnSpc>
                <a:spcPct val="150000"/>
              </a:lnSpc>
              <a:buBlip>
                <a:blip r:embed="rId4"/>
              </a:buBlip>
            </a:pPr>
            <a:r>
              <a:rPr lang="en-US" sz="3600" b="1" dirty="0"/>
              <a:t>  </a:t>
            </a:r>
            <a:r>
              <a:rPr lang="en-US" sz="3600" b="1" dirty="0">
                <a:solidFill>
                  <a:srgbClr val="AAAAAA"/>
                </a:solidFill>
              </a:rPr>
              <a:t>Related Work</a:t>
            </a:r>
          </a:p>
          <a:p>
            <a:pPr marL="285750" indent="-285750">
              <a:lnSpc>
                <a:spcPct val="150000"/>
              </a:lnSpc>
              <a:buBlip>
                <a:blip r:embed="rId4"/>
              </a:buBlip>
            </a:pPr>
            <a:r>
              <a:rPr lang="en-US" sz="3600" b="1" dirty="0">
                <a:solidFill>
                  <a:srgbClr val="AAAAAA"/>
                </a:solidFill>
              </a:rPr>
              <a:t>  </a:t>
            </a:r>
            <a:r>
              <a:rPr lang="en-US" sz="3600" b="1" dirty="0">
                <a:solidFill>
                  <a:srgbClr val="C00000"/>
                </a:solidFill>
              </a:rPr>
              <a:t>Dataset</a:t>
            </a:r>
          </a:p>
          <a:p>
            <a:pPr marL="285750" indent="-285750">
              <a:lnSpc>
                <a:spcPct val="150000"/>
              </a:lnSpc>
              <a:buBlip>
                <a:blip r:embed="rId4"/>
              </a:buBlip>
            </a:pPr>
            <a:r>
              <a:rPr lang="en-US" sz="3600" dirty="0">
                <a:solidFill>
                  <a:srgbClr val="AAAAAA"/>
                </a:solidFill>
              </a:rPr>
              <a:t>  Data Preprocessing</a:t>
            </a:r>
          </a:p>
          <a:p>
            <a:pPr marL="285750" indent="-285750">
              <a:lnSpc>
                <a:spcPct val="150000"/>
              </a:lnSpc>
              <a:buBlip>
                <a:blip r:embed="rId4"/>
              </a:buBlip>
            </a:pPr>
            <a:r>
              <a:rPr lang="en-US" sz="3600" dirty="0">
                <a:solidFill>
                  <a:srgbClr val="AAAAAA"/>
                </a:solidFill>
              </a:rPr>
              <a:t>  Methodology</a:t>
            </a:r>
          </a:p>
          <a:p>
            <a:pPr marL="285750" indent="-285750">
              <a:lnSpc>
                <a:spcPct val="150000"/>
              </a:lnSpc>
              <a:buBlip>
                <a:blip r:embed="rId4"/>
              </a:buBlip>
            </a:pPr>
            <a:r>
              <a:rPr lang="en-US" sz="3600" dirty="0">
                <a:solidFill>
                  <a:srgbClr val="AAAAAA"/>
                </a:solidFill>
              </a:rPr>
              <a:t>  Experimental Results</a:t>
            </a:r>
          </a:p>
          <a:p>
            <a:pPr marL="285750" indent="-285750">
              <a:lnSpc>
                <a:spcPct val="150000"/>
              </a:lnSpc>
              <a:buBlip>
                <a:blip r:embed="rId4"/>
              </a:buBlip>
            </a:pPr>
            <a:r>
              <a:rPr lang="en-US" sz="3600" dirty="0">
                <a:solidFill>
                  <a:srgbClr val="AAAAAA"/>
                </a:solidFill>
              </a:rPr>
              <a:t>  Conclusion and Suggestion</a:t>
            </a:r>
          </a:p>
        </p:txBody>
      </p:sp>
    </p:spTree>
    <p:extLst>
      <p:ext uri="{BB962C8B-B14F-4D97-AF65-F5344CB8AC3E}">
        <p14:creationId xmlns:p14="http://schemas.microsoft.com/office/powerpoint/2010/main" val="2471459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0" end="0"/>
                                            </p:txEl>
                                          </p:spTgt>
                                        </p:tgtEl>
                                        <p:attrNameLst>
                                          <p:attrName>style.color</p:attrName>
                                        </p:attrNameLst>
                                      </p:cBhvr>
                                      <p:to>
                                        <p:clrVal>
                                          <a:srgbClr val="AAAAAA"/>
                                        </p:clrVal>
                                      </p:to>
                                    </p:set>
                                    <p:set>
                                      <p:cBhvr>
                                        <p:cTn id="7" dur="500" fill="hold"/>
                                        <p:tgtEl>
                                          <p:spTgt spid="11">
                                            <p:txEl>
                                              <p:pRg st="0" end="0"/>
                                            </p:txEl>
                                          </p:spTgt>
                                        </p:tgtEl>
                                        <p:attrNameLst>
                                          <p:attrName>fillcolor</p:attrName>
                                        </p:attrNameLst>
                                      </p:cBhvr>
                                      <p:to>
                                        <p:clrVal>
                                          <a:srgbClr val="AAAAAA"/>
                                        </p:clrVal>
                                      </p:to>
                                    </p:set>
                                    <p:set>
                                      <p:cBhvr>
                                        <p:cTn id="8" dur="500" fill="hold"/>
                                        <p:tgtEl>
                                          <p:spTgt spid="11">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11">
                                            <p:txEl>
                                              <p:pRg st="1" end="1"/>
                                            </p:txEl>
                                          </p:spTgt>
                                        </p:tgtEl>
                                        <p:attrNameLst>
                                          <p:attrName>style.color</p:attrName>
                                        </p:attrNameLst>
                                      </p:cBhvr>
                                      <p:to>
                                        <p:clrVal>
                                          <a:srgbClr val="AAAAAA"/>
                                        </p:clrVal>
                                      </p:to>
                                    </p:set>
                                    <p:set>
                                      <p:cBhvr>
                                        <p:cTn id="11" dur="500" fill="hold"/>
                                        <p:tgtEl>
                                          <p:spTgt spid="11">
                                            <p:txEl>
                                              <p:pRg st="1" end="1"/>
                                            </p:txEl>
                                          </p:spTgt>
                                        </p:tgtEl>
                                        <p:attrNameLst>
                                          <p:attrName>fillcolor</p:attrName>
                                        </p:attrNameLst>
                                      </p:cBhvr>
                                      <p:to>
                                        <p:clrVal>
                                          <a:srgbClr val="AAAAAA"/>
                                        </p:clrVal>
                                      </p:to>
                                    </p:set>
                                    <p:set>
                                      <p:cBhvr>
                                        <p:cTn id="12" dur="500" fill="hold"/>
                                        <p:tgtEl>
                                          <p:spTgt spid="11">
                                            <p:txEl>
                                              <p:pRg st="1" end="1"/>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11">
                                            <p:txEl>
                                              <p:pRg st="2" end="2"/>
                                            </p:txEl>
                                          </p:spTgt>
                                        </p:tgtEl>
                                        <p:attrNameLst>
                                          <p:attrName>style.color</p:attrName>
                                        </p:attrNameLst>
                                      </p:cBhvr>
                                      <p:to>
                                        <p:clrVal>
                                          <a:srgbClr val="AAAAAA"/>
                                        </p:clrVal>
                                      </p:to>
                                    </p:set>
                                    <p:set>
                                      <p:cBhvr>
                                        <p:cTn id="15" dur="500" fill="hold"/>
                                        <p:tgtEl>
                                          <p:spTgt spid="11">
                                            <p:txEl>
                                              <p:pRg st="2" end="2"/>
                                            </p:txEl>
                                          </p:spTgt>
                                        </p:tgtEl>
                                        <p:attrNameLst>
                                          <p:attrName>fillcolor</p:attrName>
                                        </p:attrNameLst>
                                      </p:cBhvr>
                                      <p:to>
                                        <p:clrVal>
                                          <a:srgbClr val="AAAAAA"/>
                                        </p:clrVal>
                                      </p:to>
                                    </p:set>
                                    <p:set>
                                      <p:cBhvr>
                                        <p:cTn id="16" dur="500" fill="hold"/>
                                        <p:tgtEl>
                                          <p:spTgt spid="11">
                                            <p:txEl>
                                              <p:pRg st="2" end="2"/>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11">
                                            <p:txEl>
                                              <p:pRg st="3" end="3"/>
                                            </p:txEl>
                                          </p:spTgt>
                                        </p:tgtEl>
                                        <p:attrNameLst>
                                          <p:attrName>style.color</p:attrName>
                                        </p:attrNameLst>
                                      </p:cBhvr>
                                      <p:to>
                                        <p:clrVal>
                                          <a:srgbClr val="AB1500"/>
                                        </p:clrVal>
                                      </p:to>
                                    </p:set>
                                    <p:set>
                                      <p:cBhvr>
                                        <p:cTn id="19" dur="500" fill="hold"/>
                                        <p:tgtEl>
                                          <p:spTgt spid="11">
                                            <p:txEl>
                                              <p:pRg st="3" end="3"/>
                                            </p:txEl>
                                          </p:spTgt>
                                        </p:tgtEl>
                                        <p:attrNameLst>
                                          <p:attrName>fillcolor</p:attrName>
                                        </p:attrNameLst>
                                      </p:cBhvr>
                                      <p:to>
                                        <p:clrVal>
                                          <a:srgbClr val="AB1500"/>
                                        </p:clrVal>
                                      </p:to>
                                    </p:set>
                                    <p:set>
                                      <p:cBhvr>
                                        <p:cTn id="20" dur="500" fill="hold"/>
                                        <p:tgtEl>
                                          <p:spTgt spid="11">
                                            <p:txEl>
                                              <p:pRg st="3" end="3"/>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11">
                                            <p:txEl>
                                              <p:pRg st="4" end="4"/>
                                            </p:txEl>
                                          </p:spTgt>
                                        </p:tgtEl>
                                        <p:attrNameLst>
                                          <p:attrName>style.color</p:attrName>
                                        </p:attrNameLst>
                                      </p:cBhvr>
                                      <p:to>
                                        <p:clrVal>
                                          <a:srgbClr val="AAAAAA"/>
                                        </p:clrVal>
                                      </p:to>
                                    </p:set>
                                    <p:set>
                                      <p:cBhvr>
                                        <p:cTn id="23" dur="500" fill="hold"/>
                                        <p:tgtEl>
                                          <p:spTgt spid="11">
                                            <p:txEl>
                                              <p:pRg st="4" end="4"/>
                                            </p:txEl>
                                          </p:spTgt>
                                        </p:tgtEl>
                                        <p:attrNameLst>
                                          <p:attrName>fillcolor</p:attrName>
                                        </p:attrNameLst>
                                      </p:cBhvr>
                                      <p:to>
                                        <p:clrVal>
                                          <a:srgbClr val="AAAAAA"/>
                                        </p:clrVal>
                                      </p:to>
                                    </p:set>
                                    <p:set>
                                      <p:cBhvr>
                                        <p:cTn id="24" dur="500" fill="hold"/>
                                        <p:tgtEl>
                                          <p:spTgt spid="11">
                                            <p:txEl>
                                              <p:pRg st="4" end="4"/>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500" fill="hold"/>
                                        <p:tgtEl>
                                          <p:spTgt spid="11">
                                            <p:txEl>
                                              <p:pRg st="5" end="5"/>
                                            </p:txEl>
                                          </p:spTgt>
                                        </p:tgtEl>
                                        <p:attrNameLst>
                                          <p:attrName>style.color</p:attrName>
                                        </p:attrNameLst>
                                      </p:cBhvr>
                                      <p:to>
                                        <p:clrVal>
                                          <a:srgbClr val="AAAAAA"/>
                                        </p:clrVal>
                                      </p:to>
                                    </p:set>
                                    <p:set>
                                      <p:cBhvr>
                                        <p:cTn id="27" dur="500" fill="hold"/>
                                        <p:tgtEl>
                                          <p:spTgt spid="11">
                                            <p:txEl>
                                              <p:pRg st="5" end="5"/>
                                            </p:txEl>
                                          </p:spTgt>
                                        </p:tgtEl>
                                        <p:attrNameLst>
                                          <p:attrName>fillcolor</p:attrName>
                                        </p:attrNameLst>
                                      </p:cBhvr>
                                      <p:to>
                                        <p:clrVal>
                                          <a:srgbClr val="AAAAAA"/>
                                        </p:clrVal>
                                      </p:to>
                                    </p:set>
                                    <p:set>
                                      <p:cBhvr>
                                        <p:cTn id="28" dur="500" fill="hold"/>
                                        <p:tgtEl>
                                          <p:spTgt spid="11">
                                            <p:txEl>
                                              <p:pRg st="5" end="5"/>
                                            </p:txEl>
                                          </p:spTgt>
                                        </p:tgtEl>
                                        <p:attrNameLst>
                                          <p:attrName>fill.type</p:attrName>
                                        </p:attrNameLst>
                                      </p:cBhvr>
                                      <p:to>
                                        <p:strVal val="solid"/>
                                      </p:to>
                                    </p:set>
                                  </p:childTnLst>
                                </p:cTn>
                              </p:par>
                              <p:par>
                                <p:cTn id="29" presetID="16" presetClass="emph" presetSubtype="0" fill="hold" nodeType="withEffect">
                                  <p:stCondLst>
                                    <p:cond delay="0"/>
                                  </p:stCondLst>
                                  <p:iterate type="lt">
                                    <p:tmPct val="4000"/>
                                  </p:iterate>
                                  <p:childTnLst>
                                    <p:set>
                                      <p:cBhvr override="childStyle">
                                        <p:cTn id="30" dur="500" fill="hold"/>
                                        <p:tgtEl>
                                          <p:spTgt spid="11">
                                            <p:txEl>
                                              <p:pRg st="6" end="6"/>
                                            </p:txEl>
                                          </p:spTgt>
                                        </p:tgtEl>
                                        <p:attrNameLst>
                                          <p:attrName>style.color</p:attrName>
                                        </p:attrNameLst>
                                      </p:cBhvr>
                                      <p:to>
                                        <p:clrVal>
                                          <a:srgbClr val="AAAAAA"/>
                                        </p:clrVal>
                                      </p:to>
                                    </p:set>
                                    <p:set>
                                      <p:cBhvr>
                                        <p:cTn id="31" dur="500" fill="hold"/>
                                        <p:tgtEl>
                                          <p:spTgt spid="11">
                                            <p:txEl>
                                              <p:pRg st="6" end="6"/>
                                            </p:txEl>
                                          </p:spTgt>
                                        </p:tgtEl>
                                        <p:attrNameLst>
                                          <p:attrName>fillcolor</p:attrName>
                                        </p:attrNameLst>
                                      </p:cBhvr>
                                      <p:to>
                                        <p:clrVal>
                                          <a:srgbClr val="AAAAAA"/>
                                        </p:clrVal>
                                      </p:to>
                                    </p:set>
                                    <p:set>
                                      <p:cBhvr>
                                        <p:cTn id="32" dur="500" fill="hold"/>
                                        <p:tgtEl>
                                          <p:spTgt spid="11">
                                            <p:txEl>
                                              <p:pRg st="6" end="6"/>
                                            </p:txEl>
                                          </p:spTgt>
                                        </p:tgtEl>
                                        <p:attrNameLst>
                                          <p:attrName>fill.type</p:attrName>
                                        </p:attrNameLst>
                                      </p:cBhvr>
                                      <p:to>
                                        <p:strVal val="solid"/>
                                      </p:to>
                                    </p:set>
                                  </p:childTnLst>
                                </p:cTn>
                              </p:par>
                              <p:par>
                                <p:cTn id="33" presetID="15" presetClass="emph" presetSubtype="0" nodeType="withEffect">
                                  <p:stCondLst>
                                    <p:cond delay="0"/>
                                  </p:stCondLst>
                                  <p:iterate type="lt">
                                    <p:tmAbs val="25"/>
                                  </p:iterate>
                                  <p:childTnLst>
                                    <p:set>
                                      <p:cBhvr override="childStyle">
                                        <p:cTn id="34" dur="indefinite"/>
                                        <p:tgtEl>
                                          <p:spTgt spid="11">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BE2E8D-70B3-944B-906F-BDE7325C9DA6}"/>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441863" y="252088"/>
            <a:ext cx="4534869"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rPr>
              <a:t>Data Preprocessing</a:t>
            </a:r>
            <a:endParaRPr lang="en-US" sz="4000" b="1" dirty="0">
              <a:solidFill>
                <a:schemeClr val="bg1"/>
              </a:solidFill>
              <a:effectLst/>
            </a:endParaRP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13</a:t>
            </a:fld>
            <a:endParaRPr lang="en-US"/>
          </a:p>
        </p:txBody>
      </p:sp>
      <p:sp>
        <p:nvSpPr>
          <p:cNvPr id="9" name="Rectangle 8">
            <a:extLst>
              <a:ext uri="{FF2B5EF4-FFF2-40B4-BE49-F238E27FC236}">
                <a16:creationId xmlns:a16="http://schemas.microsoft.com/office/drawing/2014/main" id="{6136432E-3A2A-6F4D-8FA6-2FA0E8275B4F}"/>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05A3E62-7D7E-F74A-8E28-B262273137A0}"/>
              </a:ext>
            </a:extLst>
          </p:cNvPr>
          <p:cNvSpPr/>
          <p:nvPr/>
        </p:nvSpPr>
        <p:spPr>
          <a:xfrm>
            <a:off x="5006712" y="1772848"/>
            <a:ext cx="2174826" cy="523220"/>
          </a:xfrm>
          <a:prstGeom prst="rect">
            <a:avLst/>
          </a:prstGeom>
        </p:spPr>
        <p:txBody>
          <a:bodyPr wrap="none">
            <a:spAutoFit/>
          </a:bodyPr>
          <a:lstStyle/>
          <a:p>
            <a:pPr>
              <a:spcBef>
                <a:spcPts val="1800"/>
              </a:spcBef>
              <a:spcAft>
                <a:spcPts val="600"/>
              </a:spcAft>
            </a:pPr>
            <a:r>
              <a:rPr lang="en-US" sz="2800" b="1" dirty="0">
                <a:solidFill>
                  <a:srgbClr val="000000"/>
                </a:solidFill>
                <a:latin typeface="+mj-lt"/>
              </a:rPr>
              <a:t>Data Cleaning</a:t>
            </a:r>
            <a:endParaRPr lang="en-US" sz="2800" b="1" dirty="0">
              <a:effectLst/>
              <a:latin typeface="+mj-lt"/>
            </a:endParaRPr>
          </a:p>
        </p:txBody>
      </p:sp>
      <p:sp>
        <p:nvSpPr>
          <p:cNvPr id="11" name="Rectangle 10">
            <a:extLst>
              <a:ext uri="{FF2B5EF4-FFF2-40B4-BE49-F238E27FC236}">
                <a16:creationId xmlns:a16="http://schemas.microsoft.com/office/drawing/2014/main" id="{A3B6082F-129B-5445-B3AE-F71AC98F57E9}"/>
              </a:ext>
            </a:extLst>
          </p:cNvPr>
          <p:cNvSpPr/>
          <p:nvPr/>
        </p:nvSpPr>
        <p:spPr>
          <a:xfrm>
            <a:off x="4440837" y="2856855"/>
            <a:ext cx="3324655" cy="523220"/>
          </a:xfrm>
          <a:prstGeom prst="rect">
            <a:avLst/>
          </a:prstGeom>
          <a:solidFill>
            <a:srgbClr val="A21400"/>
          </a:solidFill>
        </p:spPr>
        <p:txBody>
          <a:bodyPr wrap="square">
            <a:spAutoFit/>
          </a:bodyPr>
          <a:lstStyle/>
          <a:p>
            <a:pPr algn="ctr">
              <a:spcBef>
                <a:spcPts val="1800"/>
              </a:spcBef>
              <a:spcAft>
                <a:spcPts val="600"/>
              </a:spcAft>
            </a:pPr>
            <a:r>
              <a:rPr lang="en-US" sz="2800" b="1" dirty="0">
                <a:solidFill>
                  <a:schemeClr val="bg1"/>
                </a:solidFill>
                <a:latin typeface="+mj-lt"/>
              </a:rPr>
              <a:t>Uncompleted</a:t>
            </a:r>
            <a:r>
              <a:rPr lang="en-US" sz="2800" b="1" dirty="0">
                <a:solidFill>
                  <a:schemeClr val="bg1"/>
                </a:solidFill>
                <a:effectLst/>
                <a:latin typeface="+mj-lt"/>
              </a:rPr>
              <a:t> Data</a:t>
            </a:r>
          </a:p>
        </p:txBody>
      </p:sp>
      <p:sp>
        <p:nvSpPr>
          <p:cNvPr id="12" name="Rectangle 11">
            <a:extLst>
              <a:ext uri="{FF2B5EF4-FFF2-40B4-BE49-F238E27FC236}">
                <a16:creationId xmlns:a16="http://schemas.microsoft.com/office/drawing/2014/main" id="{1457FB5C-4E80-554F-9719-FC4566454821}"/>
              </a:ext>
            </a:extLst>
          </p:cNvPr>
          <p:cNvSpPr/>
          <p:nvPr/>
        </p:nvSpPr>
        <p:spPr>
          <a:xfrm>
            <a:off x="4440836" y="3940862"/>
            <a:ext cx="3324655" cy="523220"/>
          </a:xfrm>
          <a:prstGeom prst="rect">
            <a:avLst/>
          </a:prstGeom>
          <a:solidFill>
            <a:srgbClr val="A21400"/>
          </a:solidFill>
        </p:spPr>
        <p:txBody>
          <a:bodyPr wrap="square">
            <a:spAutoFit/>
          </a:bodyPr>
          <a:lstStyle/>
          <a:p>
            <a:pPr algn="ctr">
              <a:spcBef>
                <a:spcPts val="1800"/>
              </a:spcBef>
              <a:spcAft>
                <a:spcPts val="600"/>
              </a:spcAft>
            </a:pPr>
            <a:r>
              <a:rPr lang="en-US" sz="2800" b="1" dirty="0">
                <a:solidFill>
                  <a:schemeClr val="bg1"/>
                </a:solidFill>
                <a:latin typeface="+mj-lt"/>
              </a:rPr>
              <a:t>Removed Outlier</a:t>
            </a:r>
            <a:endParaRPr lang="en-US" sz="2800" b="1" dirty="0">
              <a:solidFill>
                <a:schemeClr val="bg1"/>
              </a:solidFill>
              <a:effectLst/>
              <a:latin typeface="+mj-lt"/>
            </a:endParaRPr>
          </a:p>
        </p:txBody>
      </p:sp>
      <p:sp>
        <p:nvSpPr>
          <p:cNvPr id="13" name="Rectangle 12">
            <a:extLst>
              <a:ext uri="{FF2B5EF4-FFF2-40B4-BE49-F238E27FC236}">
                <a16:creationId xmlns:a16="http://schemas.microsoft.com/office/drawing/2014/main" id="{F5286106-362C-2F45-B9D4-A0609C83A0A6}"/>
              </a:ext>
            </a:extLst>
          </p:cNvPr>
          <p:cNvSpPr/>
          <p:nvPr/>
        </p:nvSpPr>
        <p:spPr>
          <a:xfrm>
            <a:off x="4440836" y="5024869"/>
            <a:ext cx="3324655" cy="523220"/>
          </a:xfrm>
          <a:prstGeom prst="rect">
            <a:avLst/>
          </a:prstGeom>
          <a:solidFill>
            <a:srgbClr val="A21400"/>
          </a:solidFill>
        </p:spPr>
        <p:txBody>
          <a:bodyPr wrap="square">
            <a:spAutoFit/>
          </a:bodyPr>
          <a:lstStyle/>
          <a:p>
            <a:pPr algn="ctr">
              <a:spcBef>
                <a:spcPts val="1800"/>
              </a:spcBef>
              <a:spcAft>
                <a:spcPts val="600"/>
              </a:spcAft>
            </a:pPr>
            <a:r>
              <a:rPr lang="en-US" sz="2800" b="1" dirty="0">
                <a:solidFill>
                  <a:schemeClr val="bg1"/>
                </a:solidFill>
                <a:effectLst/>
                <a:latin typeface="+mj-lt"/>
              </a:rPr>
              <a:t>913 Movies</a:t>
            </a:r>
          </a:p>
        </p:txBody>
      </p:sp>
    </p:spTree>
    <p:extLst>
      <p:ext uri="{BB962C8B-B14F-4D97-AF65-F5344CB8AC3E}">
        <p14:creationId xmlns:p14="http://schemas.microsoft.com/office/powerpoint/2010/main" val="2977860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12"/>
                                        </p:tgtEl>
                                        <p:attrNameLst>
                                          <p:attrName>fillcolor</p:attrName>
                                        </p:attrNameLst>
                                      </p:cBhvr>
                                      <p:to>
                                        <a:srgbClr val="AAAAAA"/>
                                      </p:to>
                                    </p:animClr>
                                    <p:set>
                                      <p:cBhvr>
                                        <p:cTn id="7" dur="250" fill="hold"/>
                                        <p:tgtEl>
                                          <p:spTgt spid="12"/>
                                        </p:tgtEl>
                                        <p:attrNameLst>
                                          <p:attrName>fill.type</p:attrName>
                                        </p:attrNameLst>
                                      </p:cBhvr>
                                      <p:to>
                                        <p:strVal val="solid"/>
                                      </p:to>
                                    </p:set>
                                    <p:set>
                                      <p:cBhvr>
                                        <p:cTn id="8" dur="250" fill="hold"/>
                                        <p:tgtEl>
                                          <p:spTgt spid="12"/>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50" fill="hold"/>
                                        <p:tgtEl>
                                          <p:spTgt spid="13"/>
                                        </p:tgtEl>
                                        <p:attrNameLst>
                                          <p:attrName>fillcolor</p:attrName>
                                        </p:attrNameLst>
                                      </p:cBhvr>
                                      <p:to>
                                        <a:srgbClr val="AAAAAA"/>
                                      </p:to>
                                    </p:animClr>
                                    <p:set>
                                      <p:cBhvr>
                                        <p:cTn id="11" dur="250" fill="hold"/>
                                        <p:tgtEl>
                                          <p:spTgt spid="13"/>
                                        </p:tgtEl>
                                        <p:attrNameLst>
                                          <p:attrName>fill.type</p:attrName>
                                        </p:attrNameLst>
                                      </p:cBhvr>
                                      <p:to>
                                        <p:strVal val="solid"/>
                                      </p:to>
                                    </p:set>
                                    <p:set>
                                      <p:cBhvr>
                                        <p:cTn id="12" dur="250" fill="hold"/>
                                        <p:tgtEl>
                                          <p:spTgt spid="13"/>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50" fill="hold"/>
                                        <p:tgtEl>
                                          <p:spTgt spid="11"/>
                                        </p:tgtEl>
                                        <p:attrNameLst>
                                          <p:attrName>fillcolor</p:attrName>
                                        </p:attrNameLst>
                                      </p:cBhvr>
                                      <p:to>
                                        <a:srgbClr val="AAAAAA"/>
                                      </p:to>
                                    </p:animClr>
                                    <p:set>
                                      <p:cBhvr>
                                        <p:cTn id="17" dur="250" fill="hold"/>
                                        <p:tgtEl>
                                          <p:spTgt spid="11"/>
                                        </p:tgtEl>
                                        <p:attrNameLst>
                                          <p:attrName>fill.type</p:attrName>
                                        </p:attrNameLst>
                                      </p:cBhvr>
                                      <p:to>
                                        <p:strVal val="solid"/>
                                      </p:to>
                                    </p:set>
                                    <p:set>
                                      <p:cBhvr>
                                        <p:cTn id="18" dur="250" fill="hold"/>
                                        <p:tgtEl>
                                          <p:spTgt spid="11"/>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50" fill="hold"/>
                                        <p:tgtEl>
                                          <p:spTgt spid="12"/>
                                        </p:tgtEl>
                                        <p:attrNameLst>
                                          <p:attrName>fillcolor</p:attrName>
                                        </p:attrNameLst>
                                      </p:cBhvr>
                                      <p:to>
                                        <a:srgbClr val="AB1500"/>
                                      </p:to>
                                    </p:animClr>
                                    <p:set>
                                      <p:cBhvr>
                                        <p:cTn id="21" dur="250" fill="hold"/>
                                        <p:tgtEl>
                                          <p:spTgt spid="12"/>
                                        </p:tgtEl>
                                        <p:attrNameLst>
                                          <p:attrName>fill.type</p:attrName>
                                        </p:attrNameLst>
                                      </p:cBhvr>
                                      <p:to>
                                        <p:strVal val="solid"/>
                                      </p:to>
                                    </p:set>
                                    <p:set>
                                      <p:cBhvr>
                                        <p:cTn id="22" dur="250" fill="hold"/>
                                        <p:tgtEl>
                                          <p:spTgt spid="12"/>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50" fill="hold"/>
                                        <p:tgtEl>
                                          <p:spTgt spid="13"/>
                                        </p:tgtEl>
                                        <p:attrNameLst>
                                          <p:attrName>fillcolor</p:attrName>
                                        </p:attrNameLst>
                                      </p:cBhvr>
                                      <p:to>
                                        <a:srgbClr val="AAAAAA"/>
                                      </p:to>
                                    </p:animClr>
                                    <p:set>
                                      <p:cBhvr>
                                        <p:cTn id="25" dur="250" fill="hold"/>
                                        <p:tgtEl>
                                          <p:spTgt spid="13"/>
                                        </p:tgtEl>
                                        <p:attrNameLst>
                                          <p:attrName>fill.type</p:attrName>
                                        </p:attrNameLst>
                                      </p:cBhvr>
                                      <p:to>
                                        <p:strVal val="solid"/>
                                      </p:to>
                                    </p:set>
                                    <p:set>
                                      <p:cBhvr>
                                        <p:cTn id="26" dur="250" fill="hold"/>
                                        <p:tgtEl>
                                          <p:spTgt spid="13"/>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50" fill="hold"/>
                                        <p:tgtEl>
                                          <p:spTgt spid="11"/>
                                        </p:tgtEl>
                                        <p:attrNameLst>
                                          <p:attrName>fillcolor</p:attrName>
                                        </p:attrNameLst>
                                      </p:cBhvr>
                                      <p:to>
                                        <a:srgbClr val="AAAAAA"/>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250" fill="hold"/>
                                        <p:tgtEl>
                                          <p:spTgt spid="12"/>
                                        </p:tgtEl>
                                        <p:attrNameLst>
                                          <p:attrName>fillcolor</p:attrName>
                                        </p:attrNameLst>
                                      </p:cBhvr>
                                      <p:to>
                                        <a:srgbClr val="AAAAAA"/>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250" fill="hold"/>
                                        <p:tgtEl>
                                          <p:spTgt spid="13"/>
                                        </p:tgtEl>
                                        <p:attrNameLst>
                                          <p:attrName>fillcolor</p:attrName>
                                        </p:attrNameLst>
                                      </p:cBhvr>
                                      <p:to>
                                        <a:srgbClr val="AB1500"/>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BE2E8D-70B3-944B-906F-BDE7325C9DA6}"/>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441863" y="252088"/>
            <a:ext cx="4534869"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rPr>
              <a:t>Data Preprocessing</a:t>
            </a:r>
            <a:endParaRPr lang="en-US" sz="4000" b="1" dirty="0">
              <a:solidFill>
                <a:schemeClr val="bg1"/>
              </a:solidFill>
              <a:effectLst/>
            </a:endParaRP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14</a:t>
            </a:fld>
            <a:endParaRPr lang="en-US"/>
          </a:p>
        </p:txBody>
      </p:sp>
      <p:sp>
        <p:nvSpPr>
          <p:cNvPr id="9" name="Rectangle 8">
            <a:extLst>
              <a:ext uri="{FF2B5EF4-FFF2-40B4-BE49-F238E27FC236}">
                <a16:creationId xmlns:a16="http://schemas.microsoft.com/office/drawing/2014/main" id="{6136432E-3A2A-6F4D-8FA6-2FA0E8275B4F}"/>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05A3E62-7D7E-F74A-8E28-B262273137A0}"/>
              </a:ext>
            </a:extLst>
          </p:cNvPr>
          <p:cNvSpPr/>
          <p:nvPr/>
        </p:nvSpPr>
        <p:spPr>
          <a:xfrm>
            <a:off x="441863" y="1530021"/>
            <a:ext cx="3122906" cy="523220"/>
          </a:xfrm>
          <a:prstGeom prst="rect">
            <a:avLst/>
          </a:prstGeom>
        </p:spPr>
        <p:txBody>
          <a:bodyPr wrap="none">
            <a:spAutoFit/>
          </a:bodyPr>
          <a:lstStyle/>
          <a:p>
            <a:pPr>
              <a:spcBef>
                <a:spcPts val="1800"/>
              </a:spcBef>
              <a:spcAft>
                <a:spcPts val="600"/>
              </a:spcAft>
            </a:pPr>
            <a:r>
              <a:rPr lang="en-US" sz="2800" b="1" dirty="0">
                <a:solidFill>
                  <a:srgbClr val="000000"/>
                </a:solidFill>
                <a:latin typeface="+mj-lt"/>
              </a:rPr>
              <a:t>Data Transformation</a:t>
            </a:r>
            <a:endParaRPr lang="en-US" sz="2800" b="1" dirty="0">
              <a:effectLst/>
              <a:latin typeface="+mj-lt"/>
            </a:endParaRPr>
          </a:p>
        </p:txBody>
      </p:sp>
      <p:sp>
        <p:nvSpPr>
          <p:cNvPr id="14" name="Rectangle 13">
            <a:extLst>
              <a:ext uri="{FF2B5EF4-FFF2-40B4-BE49-F238E27FC236}">
                <a16:creationId xmlns:a16="http://schemas.microsoft.com/office/drawing/2014/main" id="{2B08CC86-6487-6847-91C9-5685874C8C08}"/>
              </a:ext>
            </a:extLst>
          </p:cNvPr>
          <p:cNvSpPr/>
          <p:nvPr/>
        </p:nvSpPr>
        <p:spPr>
          <a:xfrm>
            <a:off x="2330022" y="3024227"/>
            <a:ext cx="2769432" cy="461665"/>
          </a:xfrm>
          <a:prstGeom prst="rect">
            <a:avLst/>
          </a:prstGeom>
          <a:solidFill>
            <a:srgbClr val="A21400"/>
          </a:solidFill>
        </p:spPr>
        <p:txBody>
          <a:bodyPr wrap="square">
            <a:spAutoFit/>
          </a:bodyPr>
          <a:lstStyle/>
          <a:p>
            <a:pPr algn="ctr">
              <a:spcBef>
                <a:spcPts val="1800"/>
              </a:spcBef>
              <a:spcAft>
                <a:spcPts val="600"/>
              </a:spcAft>
            </a:pPr>
            <a:r>
              <a:rPr lang="en-US" sz="2400" b="1" dirty="0">
                <a:solidFill>
                  <a:schemeClr val="bg1"/>
                </a:solidFill>
                <a:latin typeface="+mj-lt"/>
              </a:rPr>
              <a:t>Numerical Data</a:t>
            </a:r>
          </a:p>
        </p:txBody>
      </p:sp>
      <p:sp>
        <p:nvSpPr>
          <p:cNvPr id="8" name="Rectangle 7">
            <a:extLst>
              <a:ext uri="{FF2B5EF4-FFF2-40B4-BE49-F238E27FC236}">
                <a16:creationId xmlns:a16="http://schemas.microsoft.com/office/drawing/2014/main" id="{19AE1BAD-84B0-9142-BAE6-F3E9BE37F6D4}"/>
              </a:ext>
            </a:extLst>
          </p:cNvPr>
          <p:cNvSpPr/>
          <p:nvPr/>
        </p:nvSpPr>
        <p:spPr>
          <a:xfrm>
            <a:off x="2572942" y="3709892"/>
            <a:ext cx="2988179" cy="2462213"/>
          </a:xfrm>
          <a:prstGeom prst="rect">
            <a:avLst/>
          </a:prstGeom>
        </p:spPr>
        <p:txBody>
          <a:bodyPr wrap="square">
            <a:spAutoFit/>
          </a:bodyPr>
          <a:lstStyle/>
          <a:p>
            <a:pPr marL="285750" indent="-285750">
              <a:buBlip>
                <a:blip r:embed="rId4"/>
              </a:buBlip>
            </a:pPr>
            <a:r>
              <a:rPr lang="en-US" sz="2200" dirty="0">
                <a:latin typeface="+mj-lt"/>
              </a:rPr>
              <a:t>Budget (USD)</a:t>
            </a:r>
          </a:p>
          <a:p>
            <a:pPr marL="285750" indent="-285750">
              <a:buBlip>
                <a:blip r:embed="rId4"/>
              </a:buBlip>
            </a:pPr>
            <a:r>
              <a:rPr lang="en-US" sz="2200" dirty="0">
                <a:latin typeface="+mj-lt"/>
              </a:rPr>
              <a:t>Total gross (USD)</a:t>
            </a:r>
          </a:p>
          <a:p>
            <a:pPr marL="285750" indent="-285750">
              <a:buBlip>
                <a:blip r:embed="rId4"/>
              </a:buBlip>
            </a:pPr>
            <a:r>
              <a:rPr lang="en-US" sz="2200" dirty="0">
                <a:latin typeface="+mj-lt"/>
              </a:rPr>
              <a:t>View Count</a:t>
            </a:r>
          </a:p>
          <a:p>
            <a:pPr marL="285750" indent="-285750">
              <a:buBlip>
                <a:blip r:embed="rId4"/>
              </a:buBlip>
            </a:pPr>
            <a:r>
              <a:rPr lang="en-US" sz="2200" dirty="0">
                <a:latin typeface="+mj-lt"/>
              </a:rPr>
              <a:t>Like Count</a:t>
            </a:r>
          </a:p>
          <a:p>
            <a:pPr marL="285750" indent="-285750">
              <a:buBlip>
                <a:blip r:embed="rId4"/>
              </a:buBlip>
            </a:pPr>
            <a:r>
              <a:rPr lang="en-US" sz="2200" dirty="0">
                <a:latin typeface="+mj-lt"/>
              </a:rPr>
              <a:t>Dislike Count</a:t>
            </a:r>
          </a:p>
          <a:p>
            <a:pPr marL="285750" indent="-285750">
              <a:buBlip>
                <a:blip r:embed="rId4"/>
              </a:buBlip>
            </a:pPr>
            <a:r>
              <a:rPr lang="en-US" sz="2200" dirty="0">
                <a:latin typeface="+mj-lt"/>
              </a:rPr>
              <a:t>Comment Count</a:t>
            </a:r>
          </a:p>
          <a:p>
            <a:pPr marL="285750" indent="-285750">
              <a:buBlip>
                <a:blip r:embed="rId4"/>
              </a:buBlip>
            </a:pPr>
            <a:r>
              <a:rPr lang="en-US" sz="2200" dirty="0">
                <a:latin typeface="+mj-lt"/>
              </a:rPr>
              <a:t>Interested Score</a:t>
            </a:r>
          </a:p>
        </p:txBody>
      </p:sp>
      <p:sp>
        <p:nvSpPr>
          <p:cNvPr id="15" name="Rectangle 14">
            <a:extLst>
              <a:ext uri="{FF2B5EF4-FFF2-40B4-BE49-F238E27FC236}">
                <a16:creationId xmlns:a16="http://schemas.microsoft.com/office/drawing/2014/main" id="{317A34B8-B9FD-B94F-9F14-0DFBC1DC98C3}"/>
              </a:ext>
            </a:extLst>
          </p:cNvPr>
          <p:cNvSpPr/>
          <p:nvPr/>
        </p:nvSpPr>
        <p:spPr>
          <a:xfrm>
            <a:off x="7212768" y="3024227"/>
            <a:ext cx="2769432" cy="461665"/>
          </a:xfrm>
          <a:prstGeom prst="rect">
            <a:avLst/>
          </a:prstGeom>
          <a:solidFill>
            <a:srgbClr val="A21400"/>
          </a:solidFill>
        </p:spPr>
        <p:txBody>
          <a:bodyPr wrap="square">
            <a:spAutoFit/>
          </a:bodyPr>
          <a:lstStyle/>
          <a:p>
            <a:pPr algn="ctr">
              <a:spcBef>
                <a:spcPts val="1800"/>
              </a:spcBef>
              <a:spcAft>
                <a:spcPts val="600"/>
              </a:spcAft>
            </a:pPr>
            <a:r>
              <a:rPr lang="en-US" sz="2400" b="1" dirty="0">
                <a:solidFill>
                  <a:schemeClr val="bg1"/>
                </a:solidFill>
                <a:latin typeface="+mj-lt"/>
              </a:rPr>
              <a:t>Non-Numerical Data</a:t>
            </a:r>
          </a:p>
        </p:txBody>
      </p:sp>
      <p:sp>
        <p:nvSpPr>
          <p:cNvPr id="16" name="Rectangle 15">
            <a:extLst>
              <a:ext uri="{FF2B5EF4-FFF2-40B4-BE49-F238E27FC236}">
                <a16:creationId xmlns:a16="http://schemas.microsoft.com/office/drawing/2014/main" id="{7C541A8A-8CE3-D04A-9C3A-8B6E4EB48D08}"/>
              </a:ext>
            </a:extLst>
          </p:cNvPr>
          <p:cNvSpPr/>
          <p:nvPr/>
        </p:nvSpPr>
        <p:spPr>
          <a:xfrm>
            <a:off x="7480716" y="3709892"/>
            <a:ext cx="2988179" cy="2123658"/>
          </a:xfrm>
          <a:prstGeom prst="rect">
            <a:avLst/>
          </a:prstGeom>
        </p:spPr>
        <p:txBody>
          <a:bodyPr wrap="square">
            <a:spAutoFit/>
          </a:bodyPr>
          <a:lstStyle/>
          <a:p>
            <a:pPr marL="285750" indent="-285750">
              <a:buBlip>
                <a:blip r:embed="rId4"/>
              </a:buBlip>
            </a:pPr>
            <a:r>
              <a:rPr lang="en-US" sz="2200" dirty="0">
                <a:latin typeface="+mj-lt"/>
              </a:rPr>
              <a:t>Release Date</a:t>
            </a:r>
          </a:p>
          <a:p>
            <a:pPr marL="285750" indent="-285750">
              <a:buBlip>
                <a:blip r:embed="rId4"/>
              </a:buBlip>
            </a:pPr>
            <a:r>
              <a:rPr lang="en-US" sz="2200" dirty="0">
                <a:latin typeface="+mj-lt"/>
              </a:rPr>
              <a:t>Actors</a:t>
            </a:r>
          </a:p>
          <a:p>
            <a:pPr marL="285750" indent="-285750">
              <a:buBlip>
                <a:blip r:embed="rId4"/>
              </a:buBlip>
            </a:pPr>
            <a:r>
              <a:rPr lang="en-US" sz="2200" dirty="0">
                <a:latin typeface="+mj-lt"/>
              </a:rPr>
              <a:t>Director</a:t>
            </a:r>
          </a:p>
          <a:p>
            <a:pPr marL="285750" indent="-285750">
              <a:buBlip>
                <a:blip r:embed="rId4"/>
              </a:buBlip>
            </a:pPr>
            <a:r>
              <a:rPr lang="en-US" sz="2200" dirty="0">
                <a:latin typeface="+mj-lt"/>
              </a:rPr>
              <a:t>Production</a:t>
            </a:r>
          </a:p>
          <a:p>
            <a:pPr marL="285750" indent="-285750">
              <a:buBlip>
                <a:blip r:embed="rId4"/>
              </a:buBlip>
            </a:pPr>
            <a:r>
              <a:rPr lang="en-US" sz="2200" dirty="0">
                <a:latin typeface="+mj-lt"/>
              </a:rPr>
              <a:t>Genre</a:t>
            </a:r>
          </a:p>
          <a:p>
            <a:pPr marL="285750" indent="-285750">
              <a:buBlip>
                <a:blip r:embed="rId4"/>
              </a:buBlip>
            </a:pPr>
            <a:r>
              <a:rPr lang="en-US" sz="2200" dirty="0">
                <a:latin typeface="+mj-lt"/>
              </a:rPr>
              <a:t>Comments</a:t>
            </a:r>
          </a:p>
        </p:txBody>
      </p:sp>
      <p:sp>
        <p:nvSpPr>
          <p:cNvPr id="17" name="Rectangle 16">
            <a:extLst>
              <a:ext uri="{FF2B5EF4-FFF2-40B4-BE49-F238E27FC236}">
                <a16:creationId xmlns:a16="http://schemas.microsoft.com/office/drawing/2014/main" id="{AA451CD5-11D3-B545-B4FB-83B1283E9394}"/>
              </a:ext>
            </a:extLst>
          </p:cNvPr>
          <p:cNvSpPr/>
          <p:nvPr/>
        </p:nvSpPr>
        <p:spPr>
          <a:xfrm>
            <a:off x="4711284" y="2183047"/>
            <a:ext cx="2769432" cy="461665"/>
          </a:xfrm>
          <a:prstGeom prst="rect">
            <a:avLst/>
          </a:prstGeom>
          <a:solidFill>
            <a:srgbClr val="A21400"/>
          </a:solidFill>
        </p:spPr>
        <p:txBody>
          <a:bodyPr wrap="square">
            <a:spAutoFit/>
          </a:bodyPr>
          <a:lstStyle/>
          <a:p>
            <a:pPr algn="ctr">
              <a:spcBef>
                <a:spcPts val="1800"/>
              </a:spcBef>
              <a:spcAft>
                <a:spcPts val="600"/>
              </a:spcAft>
            </a:pPr>
            <a:r>
              <a:rPr lang="en-US" sz="2400" b="1" dirty="0">
                <a:solidFill>
                  <a:schemeClr val="bg1"/>
                </a:solidFill>
                <a:latin typeface="+mj-lt"/>
              </a:rPr>
              <a:t>Data Cleaning</a:t>
            </a:r>
          </a:p>
        </p:txBody>
      </p:sp>
    </p:spTree>
    <p:extLst>
      <p:ext uri="{BB962C8B-B14F-4D97-AF65-F5344CB8AC3E}">
        <p14:creationId xmlns:p14="http://schemas.microsoft.com/office/powerpoint/2010/main" val="3598084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17"/>
                                        </p:tgtEl>
                                        <p:attrNameLst>
                                          <p:attrName>fillcolor</p:attrName>
                                        </p:attrNameLst>
                                      </p:cBhvr>
                                      <p:to>
                                        <a:srgbClr val="AAAAAA"/>
                                      </p:to>
                                    </p:animClr>
                                    <p:set>
                                      <p:cBhvr>
                                        <p:cTn id="7" dur="250" fill="hold"/>
                                        <p:tgtEl>
                                          <p:spTgt spid="17"/>
                                        </p:tgtEl>
                                        <p:attrNameLst>
                                          <p:attrName>fill.type</p:attrName>
                                        </p:attrNameLst>
                                      </p:cBhvr>
                                      <p:to>
                                        <p:strVal val="solid"/>
                                      </p:to>
                                    </p:set>
                                    <p:set>
                                      <p:cBhvr>
                                        <p:cTn id="8" dur="250" fill="hold"/>
                                        <p:tgtEl>
                                          <p:spTgt spid="17"/>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50" fill="hold"/>
                                        <p:tgtEl>
                                          <p:spTgt spid="14"/>
                                        </p:tgtEl>
                                        <p:attrNameLst>
                                          <p:attrName>fillcolor</p:attrName>
                                        </p:attrNameLst>
                                      </p:cBhvr>
                                      <p:to>
                                        <a:srgbClr val="AAAAAA"/>
                                      </p:to>
                                    </p:animClr>
                                    <p:set>
                                      <p:cBhvr>
                                        <p:cTn id="11" dur="250" fill="hold"/>
                                        <p:tgtEl>
                                          <p:spTgt spid="14"/>
                                        </p:tgtEl>
                                        <p:attrNameLst>
                                          <p:attrName>fill.type</p:attrName>
                                        </p:attrNameLst>
                                      </p:cBhvr>
                                      <p:to>
                                        <p:strVal val="solid"/>
                                      </p:to>
                                    </p:set>
                                    <p:set>
                                      <p:cBhvr>
                                        <p:cTn id="12" dur="250" fill="hold"/>
                                        <p:tgtEl>
                                          <p:spTgt spid="14"/>
                                        </p:tgtEl>
                                        <p:attrNameLst>
                                          <p:attrName>fill.on</p:attrName>
                                        </p:attrNameLst>
                                      </p:cBhvr>
                                      <p:to>
                                        <p:strVal val="true"/>
                                      </p:to>
                                    </p:set>
                                  </p:childTnLst>
                                </p:cTn>
                              </p:par>
                              <p:par>
                                <p:cTn id="13" presetID="3" presetClass="emph" presetSubtype="2" fill="hold" nodeType="withEffect">
                                  <p:stCondLst>
                                    <p:cond delay="0"/>
                                  </p:stCondLst>
                                  <p:childTnLst>
                                    <p:animClr clrSpc="rgb" dir="cw">
                                      <p:cBhvr override="childStyle">
                                        <p:cTn id="14" dur="250" fill="hold"/>
                                        <p:tgtEl>
                                          <p:spTgt spid="8"/>
                                        </p:tgtEl>
                                        <p:attrNameLst>
                                          <p:attrName>style.color</p:attrName>
                                        </p:attrNameLst>
                                      </p:cBhvr>
                                      <p:to>
                                        <a:srgbClr val="AAAAA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BE2E8D-70B3-944B-906F-BDE7325C9DA6}"/>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441863" y="252088"/>
            <a:ext cx="4534869"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rPr>
              <a:t>Data Preprocessing</a:t>
            </a:r>
            <a:endParaRPr lang="en-US" sz="4000" b="1" dirty="0">
              <a:solidFill>
                <a:schemeClr val="bg1"/>
              </a:solidFill>
              <a:effectLst/>
            </a:endParaRP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15</a:t>
            </a:fld>
            <a:endParaRPr lang="en-US"/>
          </a:p>
        </p:txBody>
      </p:sp>
      <p:sp>
        <p:nvSpPr>
          <p:cNvPr id="9" name="Rectangle 8">
            <a:extLst>
              <a:ext uri="{FF2B5EF4-FFF2-40B4-BE49-F238E27FC236}">
                <a16:creationId xmlns:a16="http://schemas.microsoft.com/office/drawing/2014/main" id="{6136432E-3A2A-6F4D-8FA6-2FA0E8275B4F}"/>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C8D5A784-BC97-7747-931B-CBADA1913F1C}"/>
                  </a:ext>
                </a:extLst>
              </p:cNvPr>
              <p:cNvSpPr/>
              <p:nvPr/>
            </p:nvSpPr>
            <p:spPr>
              <a:xfrm>
                <a:off x="2271024" y="4487796"/>
                <a:ext cx="7322774" cy="795026"/>
              </a:xfrm>
              <a:prstGeom prst="rect">
                <a:avLst/>
              </a:prstGeom>
            </p:spPr>
            <p:txBody>
              <a:bodyPr wrap="none">
                <a:spAutoFit/>
              </a:bodyPr>
              <a:lstStyle/>
              <a:p>
                <a:pPr algn="ctr">
                  <a:lnSpc>
                    <a:spcPct val="150000"/>
                  </a:lnSpc>
                </a:pPr>
                <a:r>
                  <a:rPr lang="en-US" sz="1900" dirty="0">
                    <a:latin typeface="+mj-lt"/>
                  </a:rPr>
                  <a:t>GenreScore(m) =  </a:t>
                </a:r>
                <a14:m>
                  <m:oMath xmlns:m="http://schemas.openxmlformats.org/officeDocument/2006/math">
                    <m:f>
                      <m:fPr>
                        <m:ctrlPr>
                          <a:rPr lang="en-US" sz="1900" i="1" smtClean="0">
                            <a:latin typeface="+mj-lt"/>
                          </a:rPr>
                        </m:ctrlPr>
                      </m:fPr>
                      <m:num>
                        <m:nary>
                          <m:naryPr>
                            <m:chr m:val="∑"/>
                            <m:ctrlPr>
                              <a:rPr lang="en-US" sz="1900" i="1">
                                <a:latin typeface="+mj-lt"/>
                              </a:rPr>
                            </m:ctrlPr>
                          </m:naryPr>
                          <m:sub>
                            <m:r>
                              <m:rPr>
                                <m:brk m:alnAt="23"/>
                              </m:rPr>
                              <a:rPr lang="en-US" sz="1900" i="1">
                                <a:latin typeface="+mj-lt"/>
                              </a:rPr>
                              <m:t>1</m:t>
                            </m:r>
                          </m:sub>
                          <m:sup>
                            <m:r>
                              <m:rPr>
                                <m:sty m:val="p"/>
                              </m:rPr>
                              <a:rPr lang="en-US" sz="1900" b="0" i="0">
                                <a:latin typeface="+mj-lt"/>
                              </a:rPr>
                              <m:t>n</m:t>
                            </m:r>
                          </m:sup>
                          <m:e>
                            <m:r>
                              <m:rPr>
                                <m:nor/>
                              </m:rPr>
                              <a:rPr lang="en-US" sz="1900" dirty="0">
                                <a:latin typeface="+mj-lt"/>
                              </a:rPr>
                              <m:t>Normalized</m:t>
                            </m:r>
                            <m:r>
                              <m:rPr>
                                <m:nor/>
                              </m:rPr>
                              <a:rPr lang="en-US" sz="1900" dirty="0">
                                <a:latin typeface="+mj-lt"/>
                              </a:rPr>
                              <m:t> </m:t>
                            </m:r>
                            <m:r>
                              <m:rPr>
                                <m:nor/>
                              </m:rPr>
                              <a:rPr lang="en-US" sz="1900" dirty="0">
                                <a:latin typeface="+mj-lt"/>
                              </a:rPr>
                              <m:t>value</m:t>
                            </m:r>
                            <m:r>
                              <m:rPr>
                                <m:nor/>
                              </m:rPr>
                              <a:rPr lang="en-US" sz="1900" dirty="0">
                                <a:latin typeface="+mj-lt"/>
                              </a:rPr>
                              <m:t> </m:t>
                            </m:r>
                            <m:r>
                              <m:rPr>
                                <m:nor/>
                              </m:rPr>
                              <a:rPr lang="en-US" sz="1900" dirty="0">
                                <a:latin typeface="+mj-lt"/>
                              </a:rPr>
                              <m:t>of</m:t>
                            </m:r>
                            <m:r>
                              <m:rPr>
                                <m:nor/>
                              </m:rPr>
                              <a:rPr lang="en-US" sz="1900" dirty="0">
                                <a:latin typeface="+mj-lt"/>
                              </a:rPr>
                              <m:t> </m:t>
                            </m:r>
                            <m:r>
                              <m:rPr>
                                <m:nor/>
                              </m:rPr>
                              <a:rPr lang="en-US" sz="1900" dirty="0">
                                <a:latin typeface="+mj-lt"/>
                              </a:rPr>
                              <m:t>average</m:t>
                            </m:r>
                            <m:r>
                              <m:rPr>
                                <m:nor/>
                              </m:rPr>
                              <a:rPr lang="en-US" sz="1900" dirty="0">
                                <a:latin typeface="+mj-lt"/>
                              </a:rPr>
                              <m:t> </m:t>
                            </m:r>
                            <m:r>
                              <m:rPr>
                                <m:nor/>
                              </m:rPr>
                              <a:rPr lang="en-US" sz="1900" dirty="0">
                                <a:latin typeface="+mj-lt"/>
                              </a:rPr>
                              <m:t>revenue</m:t>
                            </m:r>
                            <m:r>
                              <m:rPr>
                                <m:nor/>
                              </m:rPr>
                              <a:rPr lang="en-US" sz="1900" dirty="0">
                                <a:latin typeface="+mj-lt"/>
                              </a:rPr>
                              <m:t> </m:t>
                            </m:r>
                            <m:r>
                              <m:rPr>
                                <m:nor/>
                              </m:rPr>
                              <a:rPr lang="en-US" sz="1900" dirty="0">
                                <a:latin typeface="+mj-lt"/>
                              </a:rPr>
                              <m:t>of</m:t>
                            </m:r>
                            <m:r>
                              <m:rPr>
                                <m:nor/>
                              </m:rPr>
                              <a:rPr lang="en-US" sz="1900" dirty="0">
                                <a:latin typeface="+mj-lt"/>
                              </a:rPr>
                              <m:t> </m:t>
                            </m:r>
                            <m:r>
                              <m:rPr>
                                <m:nor/>
                              </m:rPr>
                              <a:rPr lang="en-US" sz="1900" dirty="0">
                                <a:latin typeface="+mj-lt"/>
                              </a:rPr>
                              <m:t>each</m:t>
                            </m:r>
                            <m:r>
                              <m:rPr>
                                <m:nor/>
                              </m:rPr>
                              <a:rPr lang="en-US" sz="1900" dirty="0">
                                <a:latin typeface="+mj-lt"/>
                              </a:rPr>
                              <m:t> </m:t>
                            </m:r>
                            <m:r>
                              <m:rPr>
                                <m:nor/>
                              </m:rPr>
                              <a:rPr lang="en-US" sz="1900" dirty="0">
                                <a:latin typeface="+mj-lt"/>
                              </a:rPr>
                              <m:t>genren</m:t>
                            </m:r>
                          </m:e>
                        </m:nary>
                      </m:num>
                      <m:den>
                        <m:r>
                          <m:rPr>
                            <m:nor/>
                          </m:rPr>
                          <a:rPr lang="en-US" sz="1900" b="0" i="0" dirty="0" smtClean="0">
                            <a:latin typeface="+mj-lt"/>
                          </a:rPr>
                          <m:t>Number</m:t>
                        </m:r>
                        <m:r>
                          <m:rPr>
                            <m:nor/>
                          </m:rPr>
                          <a:rPr lang="en-US" sz="1900" b="0" i="0" dirty="0" smtClean="0">
                            <a:latin typeface="+mj-lt"/>
                          </a:rPr>
                          <m:t> </m:t>
                        </m:r>
                        <m:r>
                          <m:rPr>
                            <m:nor/>
                          </m:rPr>
                          <a:rPr lang="en-US" sz="1900" b="0" i="0" dirty="0" smtClean="0">
                            <a:latin typeface="+mj-lt"/>
                          </a:rPr>
                          <m:t>of</m:t>
                        </m:r>
                        <m:r>
                          <m:rPr>
                            <m:nor/>
                          </m:rPr>
                          <a:rPr lang="en-US" sz="1900" b="0" i="0" dirty="0" smtClean="0">
                            <a:latin typeface="+mj-lt"/>
                          </a:rPr>
                          <m:t> </m:t>
                        </m:r>
                        <m:r>
                          <m:rPr>
                            <m:nor/>
                          </m:rPr>
                          <a:rPr lang="en-US" sz="1900" b="0" i="0" dirty="0" smtClean="0">
                            <a:latin typeface="+mj-lt"/>
                          </a:rPr>
                          <m:t>genres</m:t>
                        </m:r>
                      </m:den>
                    </m:f>
                  </m:oMath>
                </a14:m>
                <a:endParaRPr lang="en-US" sz="1900" dirty="0">
                  <a:solidFill>
                    <a:srgbClr val="000000"/>
                  </a:solidFill>
                  <a:latin typeface="+mj-lt"/>
                </a:endParaRPr>
              </a:p>
            </p:txBody>
          </p:sp>
        </mc:Choice>
        <mc:Fallback>
          <p:sp>
            <p:nvSpPr>
              <p:cNvPr id="6" name="Rectangle 5">
                <a:extLst>
                  <a:ext uri="{FF2B5EF4-FFF2-40B4-BE49-F238E27FC236}">
                    <a16:creationId xmlns:a16="http://schemas.microsoft.com/office/drawing/2014/main" id="{C8D5A784-BC97-7747-931B-CBADA1913F1C}"/>
                  </a:ext>
                </a:extLst>
              </p:cNvPr>
              <p:cNvSpPr>
                <a:spLocks noRot="1" noChangeAspect="1" noMove="1" noResize="1" noEditPoints="1" noAdjustHandles="1" noChangeArrowheads="1" noChangeShapeType="1" noTextEdit="1"/>
              </p:cNvSpPr>
              <p:nvPr/>
            </p:nvSpPr>
            <p:spPr>
              <a:xfrm>
                <a:off x="2271024" y="4487796"/>
                <a:ext cx="7322774" cy="795026"/>
              </a:xfrm>
              <a:prstGeom prst="rect">
                <a:avLst/>
              </a:prstGeom>
              <a:blipFill>
                <a:blip r:embed="rId4"/>
                <a:stretch>
                  <a:fillRect l="-173" t="-10938" b="-312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7DFAE8FC-7CE3-CB42-9076-5A7771CCC3DA}"/>
                  </a:ext>
                </a:extLst>
              </p:cNvPr>
              <p:cNvSpPr/>
              <p:nvPr/>
            </p:nvSpPr>
            <p:spPr>
              <a:xfrm>
                <a:off x="2546655" y="3472323"/>
                <a:ext cx="6807633" cy="832023"/>
              </a:xfrm>
              <a:prstGeom prst="rect">
                <a:avLst/>
              </a:prstGeom>
            </p:spPr>
            <p:txBody>
              <a:bodyPr wrap="none">
                <a:spAutoFit/>
              </a:bodyPr>
              <a:lstStyle/>
              <a:p>
                <a:pPr algn="ctr">
                  <a:lnSpc>
                    <a:spcPct val="150000"/>
                  </a:lnSpc>
                </a:pPr>
                <a:r>
                  <a:rPr lang="en-US" sz="2000" dirty="0">
                    <a:latin typeface="+mj-lt"/>
                  </a:rPr>
                  <a:t>AvgProduction=  </a:t>
                </a:r>
                <a14:m>
                  <m:oMath xmlns:m="http://schemas.openxmlformats.org/officeDocument/2006/math">
                    <m:f>
                      <m:fPr>
                        <m:ctrlPr>
                          <a:rPr lang="en-US" sz="2000" i="1" smtClean="0">
                            <a:latin typeface="+mj-lt"/>
                          </a:rPr>
                        </m:ctrlPr>
                      </m:fPr>
                      <m:num>
                        <m:nary>
                          <m:naryPr>
                            <m:chr m:val="∑"/>
                            <m:ctrlPr>
                              <a:rPr lang="en-US" sz="2000" i="1">
                                <a:latin typeface="+mj-lt"/>
                              </a:rPr>
                            </m:ctrlPr>
                          </m:naryPr>
                          <m:sub>
                            <m:r>
                              <m:rPr>
                                <m:brk m:alnAt="23"/>
                              </m:rPr>
                              <a:rPr lang="en-US" sz="2000" i="1">
                                <a:latin typeface="+mj-lt"/>
                              </a:rPr>
                              <m:t>1</m:t>
                            </m:r>
                          </m:sub>
                          <m:sup>
                            <m:r>
                              <m:rPr>
                                <m:sty m:val="p"/>
                              </m:rPr>
                              <a:rPr lang="en-US" sz="2000" b="0" i="0">
                                <a:latin typeface="+mj-lt"/>
                              </a:rPr>
                              <m:t>n</m:t>
                            </m:r>
                          </m:sup>
                          <m:e>
                            <m:r>
                              <m:rPr>
                                <m:nor/>
                              </m:rPr>
                              <a:rPr lang="en-US" sz="2000" b="0" i="0" dirty="0" smtClean="0">
                                <a:latin typeface="+mj-lt"/>
                              </a:rPr>
                              <m:t>Total</m:t>
                            </m:r>
                            <m:r>
                              <m:rPr>
                                <m:nor/>
                              </m:rPr>
                              <a:rPr lang="en-US" sz="2000" b="0" i="0" dirty="0" smtClean="0">
                                <a:latin typeface="+mj-lt"/>
                              </a:rPr>
                              <m:t> </m:t>
                            </m:r>
                            <m:r>
                              <m:rPr>
                                <m:nor/>
                              </m:rPr>
                              <a:rPr lang="en-US" sz="2000" b="0" i="0" dirty="0" smtClean="0">
                                <a:latin typeface="+mj-lt"/>
                              </a:rPr>
                              <m:t>Revenue</m:t>
                            </m:r>
                            <m:r>
                              <m:rPr>
                                <m:nor/>
                              </m:rPr>
                              <a:rPr lang="en-US" sz="2000" b="0" i="0" dirty="0" smtClean="0">
                                <a:latin typeface="+mj-lt"/>
                              </a:rPr>
                              <m:t> </m:t>
                            </m:r>
                            <m:r>
                              <m:rPr>
                                <m:nor/>
                              </m:rPr>
                              <a:rPr lang="en-US" sz="2000" b="0" i="0" dirty="0" smtClean="0">
                                <a:latin typeface="+mj-lt"/>
                              </a:rPr>
                              <m:t>of</m:t>
                            </m:r>
                            <m:r>
                              <m:rPr>
                                <m:nor/>
                              </m:rPr>
                              <a:rPr lang="en-US" sz="2000" b="0" i="0" dirty="0" smtClean="0">
                                <a:latin typeface="+mj-lt"/>
                              </a:rPr>
                              <m:t> </m:t>
                            </m:r>
                            <m:r>
                              <m:rPr>
                                <m:nor/>
                              </m:rPr>
                              <a:rPr lang="en-US" sz="2000" b="0" i="0" dirty="0" smtClean="0">
                                <a:latin typeface="+mj-lt"/>
                              </a:rPr>
                              <m:t>Production</m:t>
                            </m:r>
                          </m:e>
                        </m:nary>
                      </m:num>
                      <m:den>
                        <m:r>
                          <m:rPr>
                            <m:nor/>
                          </m:rPr>
                          <a:rPr lang="en-US" sz="2000" b="0" i="0" dirty="0" smtClean="0">
                            <a:latin typeface="+mj-lt"/>
                          </a:rPr>
                          <m:t>Number</m:t>
                        </m:r>
                        <m:r>
                          <m:rPr>
                            <m:nor/>
                          </m:rPr>
                          <a:rPr lang="en-US" sz="2000" b="0" i="0" dirty="0" smtClean="0">
                            <a:latin typeface="+mj-lt"/>
                          </a:rPr>
                          <m:t> </m:t>
                        </m:r>
                        <m:r>
                          <m:rPr>
                            <m:nor/>
                          </m:rPr>
                          <a:rPr lang="en-US" sz="2000" b="0" i="0" dirty="0" smtClean="0">
                            <a:latin typeface="+mj-lt"/>
                          </a:rPr>
                          <m:t>of</m:t>
                        </m:r>
                        <m:r>
                          <m:rPr>
                            <m:nor/>
                          </m:rPr>
                          <a:rPr lang="en-US" sz="2000" b="0" i="0" dirty="0" smtClean="0">
                            <a:latin typeface="+mj-lt"/>
                          </a:rPr>
                          <m:t> </m:t>
                        </m:r>
                        <m:r>
                          <m:rPr>
                            <m:nor/>
                          </m:rPr>
                          <a:rPr lang="en-US" sz="2000" b="0" i="0" dirty="0" smtClean="0">
                            <a:latin typeface="+mj-lt"/>
                          </a:rPr>
                          <m:t>movie</m:t>
                        </m:r>
                        <m:r>
                          <m:rPr>
                            <m:nor/>
                          </m:rPr>
                          <a:rPr lang="en-US" sz="2000" b="0" i="0" dirty="0" smtClean="0">
                            <a:latin typeface="+mj-lt"/>
                          </a:rPr>
                          <m:t> </m:t>
                        </m:r>
                        <m:r>
                          <m:rPr>
                            <m:nor/>
                          </m:rPr>
                          <a:rPr lang="en-US" sz="2000" b="0" i="0" dirty="0" smtClean="0">
                            <a:latin typeface="+mj-lt"/>
                          </a:rPr>
                          <m:t>produced</m:t>
                        </m:r>
                        <m:r>
                          <m:rPr>
                            <m:nor/>
                          </m:rPr>
                          <a:rPr lang="en-US" sz="2000" b="0" i="0" dirty="0" smtClean="0">
                            <a:latin typeface="+mj-lt"/>
                          </a:rPr>
                          <m:t> </m:t>
                        </m:r>
                        <m:r>
                          <m:rPr>
                            <m:nor/>
                          </m:rPr>
                          <a:rPr lang="en-US" sz="2000" b="0" i="0" dirty="0" smtClean="0">
                            <a:latin typeface="+mj-lt"/>
                          </a:rPr>
                          <m:t>by</m:t>
                        </m:r>
                        <m:r>
                          <m:rPr>
                            <m:nor/>
                          </m:rPr>
                          <a:rPr lang="en-US" sz="2000" b="0" i="0" dirty="0" smtClean="0">
                            <a:latin typeface="+mj-lt"/>
                          </a:rPr>
                          <m:t> </m:t>
                        </m:r>
                        <m:r>
                          <m:rPr>
                            <m:nor/>
                          </m:rPr>
                          <a:rPr lang="en-US" sz="2000" b="0" i="0" dirty="0" smtClean="0">
                            <a:latin typeface="+mj-lt"/>
                          </a:rPr>
                          <m:t>each</m:t>
                        </m:r>
                        <m:r>
                          <m:rPr>
                            <m:nor/>
                          </m:rPr>
                          <a:rPr lang="en-US" sz="2000" b="0" i="0" dirty="0" smtClean="0">
                            <a:latin typeface="+mj-lt"/>
                          </a:rPr>
                          <m:t> </m:t>
                        </m:r>
                        <m:r>
                          <m:rPr>
                            <m:nor/>
                          </m:rPr>
                          <a:rPr lang="en-US" sz="2000" b="0" i="0" dirty="0" smtClean="0">
                            <a:latin typeface="+mj-lt"/>
                          </a:rPr>
                          <m:t>production</m:t>
                        </m:r>
                      </m:den>
                    </m:f>
                  </m:oMath>
                </a14:m>
                <a:endParaRPr lang="en-US" sz="2400" dirty="0">
                  <a:solidFill>
                    <a:srgbClr val="000000"/>
                  </a:solidFill>
                  <a:latin typeface="+mj-lt"/>
                </a:endParaRPr>
              </a:p>
            </p:txBody>
          </p:sp>
        </mc:Choice>
        <mc:Fallback>
          <p:sp>
            <p:nvSpPr>
              <p:cNvPr id="15" name="Rectangle 14">
                <a:extLst>
                  <a:ext uri="{FF2B5EF4-FFF2-40B4-BE49-F238E27FC236}">
                    <a16:creationId xmlns:a16="http://schemas.microsoft.com/office/drawing/2014/main" id="{7DFAE8FC-7CE3-CB42-9076-5A7771CCC3DA}"/>
                  </a:ext>
                </a:extLst>
              </p:cNvPr>
              <p:cNvSpPr>
                <a:spLocks noRot="1" noChangeAspect="1" noMove="1" noResize="1" noEditPoints="1" noAdjustHandles="1" noChangeArrowheads="1" noChangeShapeType="1" noTextEdit="1"/>
              </p:cNvSpPr>
              <p:nvPr/>
            </p:nvSpPr>
            <p:spPr>
              <a:xfrm>
                <a:off x="2546655" y="3472323"/>
                <a:ext cx="6807633" cy="832023"/>
              </a:xfrm>
              <a:prstGeom prst="rect">
                <a:avLst/>
              </a:prstGeom>
              <a:blipFill>
                <a:blip r:embed="rId5"/>
                <a:stretch>
                  <a:fillRect l="-372" t="-13433" b="-328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724DD779-1E25-9743-9A36-C59B88EC8966}"/>
                  </a:ext>
                </a:extLst>
              </p:cNvPr>
              <p:cNvSpPr/>
              <p:nvPr/>
            </p:nvSpPr>
            <p:spPr>
              <a:xfrm>
                <a:off x="3142948" y="2537518"/>
                <a:ext cx="5570628" cy="771173"/>
              </a:xfrm>
              <a:prstGeom prst="rect">
                <a:avLst/>
              </a:prstGeom>
            </p:spPr>
            <p:txBody>
              <a:bodyPr wrap="none">
                <a:spAutoFit/>
              </a:bodyPr>
              <a:lstStyle/>
              <a:p>
                <a:pPr algn="ctr">
                  <a:lnSpc>
                    <a:spcPct val="150000"/>
                  </a:lnSpc>
                </a:pPr>
                <a:r>
                  <a:rPr lang="en-US" sz="2000" dirty="0">
                    <a:latin typeface="+mj-lt"/>
                  </a:rPr>
                  <a:t>AvgTotalMonth(m)=  </a:t>
                </a:r>
                <a14:m>
                  <m:oMath xmlns:m="http://schemas.openxmlformats.org/officeDocument/2006/math">
                    <m:f>
                      <m:fPr>
                        <m:ctrlPr>
                          <a:rPr lang="en-US" sz="2000" i="1" smtClean="0">
                            <a:latin typeface="+mj-lt"/>
                          </a:rPr>
                        </m:ctrlPr>
                      </m:fPr>
                      <m:num>
                        <m:nary>
                          <m:naryPr>
                            <m:chr m:val="∑"/>
                            <m:ctrlPr>
                              <a:rPr lang="en-US" sz="2000" i="1">
                                <a:latin typeface="+mj-lt"/>
                              </a:rPr>
                            </m:ctrlPr>
                          </m:naryPr>
                          <m:sub>
                            <m:r>
                              <m:rPr>
                                <m:brk m:alnAt="23"/>
                              </m:rPr>
                              <a:rPr lang="en-US" sz="2000" i="1">
                                <a:latin typeface="+mj-lt"/>
                              </a:rPr>
                              <m:t>1</m:t>
                            </m:r>
                          </m:sub>
                          <m:sup>
                            <m:r>
                              <m:rPr>
                                <m:sty m:val="p"/>
                              </m:rPr>
                              <a:rPr lang="en-US" sz="2000" b="0" i="0">
                                <a:latin typeface="+mj-lt"/>
                              </a:rPr>
                              <m:t>n</m:t>
                            </m:r>
                          </m:sup>
                          <m:e>
                            <m:r>
                              <m:rPr>
                                <m:nor/>
                              </m:rPr>
                              <a:rPr lang="en-US" sz="2000" b="0" i="0" dirty="0" smtClean="0">
                                <a:latin typeface="+mj-lt"/>
                              </a:rPr>
                              <m:t>Total</m:t>
                            </m:r>
                            <m:r>
                              <m:rPr>
                                <m:nor/>
                              </m:rPr>
                              <a:rPr lang="en-US" sz="2000" b="0" i="0" dirty="0" smtClean="0">
                                <a:latin typeface="+mj-lt"/>
                              </a:rPr>
                              <m:t> </m:t>
                            </m:r>
                            <m:r>
                              <m:rPr>
                                <m:nor/>
                              </m:rPr>
                              <a:rPr lang="en-US" sz="2000" b="0" i="0" dirty="0" smtClean="0">
                                <a:latin typeface="+mj-lt"/>
                              </a:rPr>
                              <m:t>Gross</m:t>
                            </m:r>
                          </m:e>
                        </m:nary>
                      </m:num>
                      <m:den>
                        <m:r>
                          <m:rPr>
                            <m:nor/>
                          </m:rPr>
                          <a:rPr lang="en-US" sz="2000" dirty="0">
                            <a:latin typeface="+mj-lt"/>
                          </a:rPr>
                          <m:t>Number</m:t>
                        </m:r>
                        <m:r>
                          <m:rPr>
                            <m:nor/>
                          </m:rPr>
                          <a:rPr lang="en-US" sz="2000" dirty="0">
                            <a:latin typeface="+mj-lt"/>
                          </a:rPr>
                          <m:t> </m:t>
                        </m:r>
                        <m:r>
                          <m:rPr>
                            <m:nor/>
                          </m:rPr>
                          <a:rPr lang="en-US" sz="2000" dirty="0">
                            <a:latin typeface="+mj-lt"/>
                          </a:rPr>
                          <m:t>of</m:t>
                        </m:r>
                        <m:r>
                          <m:rPr>
                            <m:nor/>
                          </m:rPr>
                          <a:rPr lang="en-US" sz="2000" dirty="0">
                            <a:latin typeface="+mj-lt"/>
                          </a:rPr>
                          <m:t> </m:t>
                        </m:r>
                        <m:r>
                          <m:rPr>
                            <m:nor/>
                          </m:rPr>
                          <a:rPr lang="en-US" sz="2000" dirty="0">
                            <a:latin typeface="+mj-lt"/>
                          </a:rPr>
                          <m:t>movie</m:t>
                        </m:r>
                        <m:r>
                          <m:rPr>
                            <m:nor/>
                          </m:rPr>
                          <a:rPr lang="en-US" sz="2000" dirty="0">
                            <a:latin typeface="+mj-lt"/>
                          </a:rPr>
                          <m:t> </m:t>
                        </m:r>
                        <m:r>
                          <m:rPr>
                            <m:nor/>
                          </m:rPr>
                          <a:rPr lang="en-US" sz="2000" b="0" i="0" dirty="0" smtClean="0">
                            <a:latin typeface="+mj-lt"/>
                          </a:rPr>
                          <m:t>in</m:t>
                        </m:r>
                        <m:r>
                          <m:rPr>
                            <m:nor/>
                          </m:rPr>
                          <a:rPr lang="en-US" sz="2000" b="0" i="0" dirty="0" smtClean="0">
                            <a:latin typeface="+mj-lt"/>
                          </a:rPr>
                          <m:t> </m:t>
                        </m:r>
                        <m:r>
                          <m:rPr>
                            <m:nor/>
                          </m:rPr>
                          <a:rPr lang="en-US" sz="2000" b="0" i="0" dirty="0" smtClean="0">
                            <a:latin typeface="+mj-lt"/>
                          </a:rPr>
                          <m:t>this</m:t>
                        </m:r>
                        <m:r>
                          <m:rPr>
                            <m:nor/>
                          </m:rPr>
                          <a:rPr lang="en-US" sz="2000" b="0" i="0" dirty="0" smtClean="0">
                            <a:latin typeface="+mj-lt"/>
                          </a:rPr>
                          <m:t> </m:t>
                        </m:r>
                        <m:r>
                          <m:rPr>
                            <m:nor/>
                          </m:rPr>
                          <a:rPr lang="en-US" sz="2000" b="0" i="0" dirty="0" smtClean="0">
                            <a:latin typeface="+mj-lt"/>
                          </a:rPr>
                          <m:t>month</m:t>
                        </m:r>
                      </m:den>
                    </m:f>
                  </m:oMath>
                </a14:m>
                <a:endParaRPr lang="en-US" sz="2400" dirty="0">
                  <a:solidFill>
                    <a:srgbClr val="000000"/>
                  </a:solidFill>
                  <a:latin typeface="+mj-lt"/>
                </a:endParaRPr>
              </a:p>
            </p:txBody>
          </p:sp>
        </mc:Choice>
        <mc:Fallback>
          <p:sp>
            <p:nvSpPr>
              <p:cNvPr id="17" name="Rectangle 16">
                <a:extLst>
                  <a:ext uri="{FF2B5EF4-FFF2-40B4-BE49-F238E27FC236}">
                    <a16:creationId xmlns:a16="http://schemas.microsoft.com/office/drawing/2014/main" id="{724DD779-1E25-9743-9A36-C59B88EC8966}"/>
                  </a:ext>
                </a:extLst>
              </p:cNvPr>
              <p:cNvSpPr>
                <a:spLocks noRot="1" noChangeAspect="1" noMove="1" noResize="1" noEditPoints="1" noAdjustHandles="1" noChangeArrowheads="1" noChangeShapeType="1" noTextEdit="1"/>
              </p:cNvSpPr>
              <p:nvPr/>
            </p:nvSpPr>
            <p:spPr>
              <a:xfrm>
                <a:off x="3142948" y="2537518"/>
                <a:ext cx="5570628" cy="771173"/>
              </a:xfrm>
              <a:prstGeom prst="rect">
                <a:avLst/>
              </a:prstGeom>
              <a:blipFill>
                <a:blip r:embed="rId6"/>
                <a:stretch>
                  <a:fillRect l="-455" t="-17742" b="-41935"/>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61942603-009E-8B4C-A3FE-0D46686CCBB8}"/>
              </a:ext>
            </a:extLst>
          </p:cNvPr>
          <p:cNvCxnSpPr>
            <a:cxnSpLocks/>
          </p:cNvCxnSpPr>
          <p:nvPr/>
        </p:nvCxnSpPr>
        <p:spPr>
          <a:xfrm>
            <a:off x="8929738" y="3027233"/>
            <a:ext cx="3826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B81C75BD-CECB-274E-A3BF-9F10C85715C6}"/>
              </a:ext>
            </a:extLst>
          </p:cNvPr>
          <p:cNvCxnSpPr>
            <a:cxnSpLocks/>
          </p:cNvCxnSpPr>
          <p:nvPr/>
        </p:nvCxnSpPr>
        <p:spPr>
          <a:xfrm>
            <a:off x="2709296" y="3027233"/>
            <a:ext cx="3826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AE8CC0EB-165A-F543-8C9B-F092003C7478}"/>
              </a:ext>
            </a:extLst>
          </p:cNvPr>
          <p:cNvSpPr/>
          <p:nvPr/>
        </p:nvSpPr>
        <p:spPr>
          <a:xfrm>
            <a:off x="9503850" y="2771459"/>
            <a:ext cx="2084882" cy="461665"/>
          </a:xfrm>
          <a:prstGeom prst="rect">
            <a:avLst/>
          </a:prstGeom>
          <a:solidFill>
            <a:srgbClr val="A21400"/>
          </a:solidFill>
          <a:ln>
            <a:noFill/>
          </a:ln>
        </p:spPr>
        <p:txBody>
          <a:bodyPr wrap="square">
            <a:spAutoFit/>
          </a:bodyPr>
          <a:lstStyle/>
          <a:p>
            <a:pPr algn="ctr"/>
            <a:r>
              <a:rPr lang="en-US" sz="2400" b="1" dirty="0">
                <a:solidFill>
                  <a:schemeClr val="bg1"/>
                </a:solidFill>
                <a:latin typeface="+mj-lt"/>
              </a:rPr>
              <a:t>AvgTotalMonth</a:t>
            </a:r>
          </a:p>
        </p:txBody>
      </p:sp>
      <p:sp>
        <p:nvSpPr>
          <p:cNvPr id="21" name="Rectangle 20">
            <a:extLst>
              <a:ext uri="{FF2B5EF4-FFF2-40B4-BE49-F238E27FC236}">
                <a16:creationId xmlns:a16="http://schemas.microsoft.com/office/drawing/2014/main" id="{88C89670-DB92-6443-9D96-82BDEB9CA729}"/>
              </a:ext>
            </a:extLst>
          </p:cNvPr>
          <p:cNvSpPr/>
          <p:nvPr/>
        </p:nvSpPr>
        <p:spPr>
          <a:xfrm>
            <a:off x="216797" y="2779673"/>
            <a:ext cx="2084882" cy="461665"/>
          </a:xfrm>
          <a:prstGeom prst="rect">
            <a:avLst/>
          </a:prstGeom>
          <a:solidFill>
            <a:schemeClr val="tx2">
              <a:lumMod val="75000"/>
            </a:schemeClr>
          </a:solidFill>
          <a:ln>
            <a:noFill/>
          </a:ln>
        </p:spPr>
        <p:txBody>
          <a:bodyPr wrap="square">
            <a:spAutoFit/>
          </a:bodyPr>
          <a:lstStyle/>
          <a:p>
            <a:pPr algn="ctr"/>
            <a:r>
              <a:rPr lang="en-US" sz="2400" b="1" dirty="0">
                <a:solidFill>
                  <a:schemeClr val="bg1"/>
                </a:solidFill>
                <a:latin typeface="+mj-lt"/>
              </a:rPr>
              <a:t>Release Date</a:t>
            </a:r>
          </a:p>
        </p:txBody>
      </p:sp>
      <p:cxnSp>
        <p:nvCxnSpPr>
          <p:cNvPr id="22" name="Straight Arrow Connector 21">
            <a:extLst>
              <a:ext uri="{FF2B5EF4-FFF2-40B4-BE49-F238E27FC236}">
                <a16:creationId xmlns:a16="http://schemas.microsoft.com/office/drawing/2014/main" id="{D090F753-1B06-A24F-96F9-436CFEFE7B40}"/>
              </a:ext>
            </a:extLst>
          </p:cNvPr>
          <p:cNvCxnSpPr>
            <a:cxnSpLocks/>
          </p:cNvCxnSpPr>
          <p:nvPr/>
        </p:nvCxnSpPr>
        <p:spPr>
          <a:xfrm>
            <a:off x="2178988" y="4014088"/>
            <a:ext cx="3826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555C63A2-1FAC-5E4E-A0A6-81BF1F914F22}"/>
              </a:ext>
            </a:extLst>
          </p:cNvPr>
          <p:cNvCxnSpPr>
            <a:cxnSpLocks/>
          </p:cNvCxnSpPr>
          <p:nvPr/>
        </p:nvCxnSpPr>
        <p:spPr>
          <a:xfrm>
            <a:off x="9328577" y="3984108"/>
            <a:ext cx="3826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EEB948C7-777A-D54F-9DA3-A9B35176AAD9}"/>
              </a:ext>
            </a:extLst>
          </p:cNvPr>
          <p:cNvSpPr/>
          <p:nvPr/>
        </p:nvSpPr>
        <p:spPr>
          <a:xfrm>
            <a:off x="9816164" y="3728861"/>
            <a:ext cx="2084882" cy="461665"/>
          </a:xfrm>
          <a:prstGeom prst="rect">
            <a:avLst/>
          </a:prstGeom>
          <a:solidFill>
            <a:srgbClr val="A21400"/>
          </a:solidFill>
          <a:ln>
            <a:noFill/>
          </a:ln>
        </p:spPr>
        <p:txBody>
          <a:bodyPr wrap="square">
            <a:spAutoFit/>
          </a:bodyPr>
          <a:lstStyle/>
          <a:p>
            <a:pPr algn="ctr"/>
            <a:r>
              <a:rPr lang="en-US" sz="2400" b="1" dirty="0">
                <a:solidFill>
                  <a:schemeClr val="bg1"/>
                </a:solidFill>
                <a:latin typeface="+mj-lt"/>
              </a:rPr>
              <a:t>AvgProduction</a:t>
            </a:r>
          </a:p>
        </p:txBody>
      </p:sp>
      <p:sp>
        <p:nvSpPr>
          <p:cNvPr id="25" name="Rectangle 24">
            <a:extLst>
              <a:ext uri="{FF2B5EF4-FFF2-40B4-BE49-F238E27FC236}">
                <a16:creationId xmlns:a16="http://schemas.microsoft.com/office/drawing/2014/main" id="{5A54B65E-D319-DB4E-97C3-CBCFD47C03E3}"/>
              </a:ext>
            </a:extLst>
          </p:cNvPr>
          <p:cNvSpPr/>
          <p:nvPr/>
        </p:nvSpPr>
        <p:spPr>
          <a:xfrm>
            <a:off x="272881" y="3788302"/>
            <a:ext cx="1831157" cy="461665"/>
          </a:xfrm>
          <a:prstGeom prst="rect">
            <a:avLst/>
          </a:prstGeom>
          <a:solidFill>
            <a:schemeClr val="tx2">
              <a:lumMod val="75000"/>
            </a:schemeClr>
          </a:solidFill>
          <a:ln>
            <a:noFill/>
          </a:ln>
        </p:spPr>
        <p:txBody>
          <a:bodyPr wrap="square">
            <a:spAutoFit/>
          </a:bodyPr>
          <a:lstStyle/>
          <a:p>
            <a:pPr algn="ctr"/>
            <a:r>
              <a:rPr lang="en-US" sz="2400" b="1" dirty="0">
                <a:solidFill>
                  <a:schemeClr val="bg1"/>
                </a:solidFill>
                <a:latin typeface="+mj-lt"/>
              </a:rPr>
              <a:t>Production</a:t>
            </a:r>
          </a:p>
        </p:txBody>
      </p:sp>
      <p:sp>
        <p:nvSpPr>
          <p:cNvPr id="26" name="Rectangle 25">
            <a:extLst>
              <a:ext uri="{FF2B5EF4-FFF2-40B4-BE49-F238E27FC236}">
                <a16:creationId xmlns:a16="http://schemas.microsoft.com/office/drawing/2014/main" id="{CCB4BC1F-201A-4440-B0C8-58A2CDCDFB42}"/>
              </a:ext>
            </a:extLst>
          </p:cNvPr>
          <p:cNvSpPr/>
          <p:nvPr/>
        </p:nvSpPr>
        <p:spPr>
          <a:xfrm>
            <a:off x="185720" y="4734542"/>
            <a:ext cx="1497806" cy="461665"/>
          </a:xfrm>
          <a:prstGeom prst="rect">
            <a:avLst/>
          </a:prstGeom>
          <a:solidFill>
            <a:schemeClr val="tx2">
              <a:lumMod val="75000"/>
            </a:schemeClr>
          </a:solidFill>
          <a:ln>
            <a:noFill/>
          </a:ln>
        </p:spPr>
        <p:txBody>
          <a:bodyPr wrap="square">
            <a:spAutoFit/>
          </a:bodyPr>
          <a:lstStyle/>
          <a:p>
            <a:pPr algn="ctr"/>
            <a:r>
              <a:rPr lang="en-US" sz="2400" b="1" dirty="0">
                <a:solidFill>
                  <a:schemeClr val="bg1"/>
                </a:solidFill>
                <a:latin typeface="+mj-lt"/>
              </a:rPr>
              <a:t>Genres</a:t>
            </a:r>
          </a:p>
        </p:txBody>
      </p:sp>
      <p:cxnSp>
        <p:nvCxnSpPr>
          <p:cNvPr id="27" name="Straight Arrow Connector 26">
            <a:extLst>
              <a:ext uri="{FF2B5EF4-FFF2-40B4-BE49-F238E27FC236}">
                <a16:creationId xmlns:a16="http://schemas.microsoft.com/office/drawing/2014/main" id="{DDF9D8A4-7FB3-2545-9CBE-324007969FCE}"/>
              </a:ext>
            </a:extLst>
          </p:cNvPr>
          <p:cNvCxnSpPr>
            <a:cxnSpLocks/>
          </p:cNvCxnSpPr>
          <p:nvPr/>
        </p:nvCxnSpPr>
        <p:spPr>
          <a:xfrm>
            <a:off x="1795160" y="5012261"/>
            <a:ext cx="3826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D4CA2371-438B-964D-9372-89934345B545}"/>
              </a:ext>
            </a:extLst>
          </p:cNvPr>
          <p:cNvCxnSpPr>
            <a:cxnSpLocks/>
          </p:cNvCxnSpPr>
          <p:nvPr/>
        </p:nvCxnSpPr>
        <p:spPr>
          <a:xfrm>
            <a:off x="9626826" y="5012261"/>
            <a:ext cx="3826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9" name="Rectangle 28">
            <a:extLst>
              <a:ext uri="{FF2B5EF4-FFF2-40B4-BE49-F238E27FC236}">
                <a16:creationId xmlns:a16="http://schemas.microsoft.com/office/drawing/2014/main" id="{912CD7A6-125D-C246-9114-474C27350DB7}"/>
              </a:ext>
            </a:extLst>
          </p:cNvPr>
          <p:cNvSpPr/>
          <p:nvPr/>
        </p:nvSpPr>
        <p:spPr>
          <a:xfrm>
            <a:off x="10181296" y="4720404"/>
            <a:ext cx="1768289" cy="461665"/>
          </a:xfrm>
          <a:prstGeom prst="rect">
            <a:avLst/>
          </a:prstGeom>
          <a:solidFill>
            <a:srgbClr val="A21400"/>
          </a:solidFill>
          <a:ln>
            <a:noFill/>
          </a:ln>
        </p:spPr>
        <p:txBody>
          <a:bodyPr wrap="square">
            <a:spAutoFit/>
          </a:bodyPr>
          <a:lstStyle/>
          <a:p>
            <a:pPr algn="ctr"/>
            <a:r>
              <a:rPr lang="en-US" sz="2400" b="1" dirty="0">
                <a:solidFill>
                  <a:schemeClr val="bg1"/>
                </a:solidFill>
                <a:latin typeface="+mj-lt"/>
              </a:rPr>
              <a:t>GenreScore</a:t>
            </a:r>
          </a:p>
        </p:txBody>
      </p:sp>
      <mc:AlternateContent xmlns:mc="http://schemas.openxmlformats.org/markup-compatibility/2006">
        <mc:Choice xmlns:a14="http://schemas.microsoft.com/office/drawing/2010/main" Requires="a14">
          <p:sp>
            <p:nvSpPr>
              <p:cNvPr id="30" name="Rectangle 29">
                <a:extLst>
                  <a:ext uri="{FF2B5EF4-FFF2-40B4-BE49-F238E27FC236}">
                    <a16:creationId xmlns:a16="http://schemas.microsoft.com/office/drawing/2014/main" id="{C1DCDC98-2D73-0146-B35D-5877FBFF1965}"/>
                  </a:ext>
                </a:extLst>
              </p:cNvPr>
              <p:cNvSpPr/>
              <p:nvPr/>
            </p:nvSpPr>
            <p:spPr>
              <a:xfrm>
                <a:off x="3295845" y="1221956"/>
                <a:ext cx="6009722" cy="926151"/>
              </a:xfrm>
              <a:prstGeom prst="rect">
                <a:avLst/>
              </a:prstGeom>
            </p:spPr>
            <p:txBody>
              <a:bodyPr wrap="none">
                <a:spAutoFit/>
              </a:bodyPr>
              <a:lstStyle/>
              <a:p>
                <a:pPr algn="ctr">
                  <a:lnSpc>
                    <a:spcPct val="150000"/>
                  </a:lnSpc>
                </a:pPr>
                <a:r>
                  <a:rPr lang="pt-BR" sz="2400" dirty="0">
                    <a:solidFill>
                      <a:srgbClr val="000000"/>
                    </a:solidFill>
                    <a:latin typeface="+mj-lt"/>
                  </a:rPr>
                  <a:t>StarValue(m) = 0.7 </a:t>
                </a:r>
                <a14:m>
                  <m:oMath xmlns:m="http://schemas.openxmlformats.org/officeDocument/2006/math">
                    <m:r>
                      <a:rPr lang="pt-BR" sz="2400" i="1" dirty="0">
                        <a:solidFill>
                          <a:srgbClr val="000000"/>
                        </a:solidFill>
                        <a:latin typeface="+mj-lt"/>
                        <a:ea typeface="Cambria Math" panose="02040503050406030204" pitchFamily="18" charset="0"/>
                      </a:rPr>
                      <m:t>×</m:t>
                    </m:r>
                  </m:oMath>
                </a14:m>
                <a:r>
                  <a:rPr lang="pt-BR" sz="2400" dirty="0">
                    <a:solidFill>
                      <a:srgbClr val="000000"/>
                    </a:solidFill>
                    <a:latin typeface="+mj-lt"/>
                  </a:rPr>
                  <a:t> </a:t>
                </a:r>
                <a14:m>
                  <m:oMath xmlns:m="http://schemas.openxmlformats.org/officeDocument/2006/math">
                    <m:f>
                      <m:fPr>
                        <m:ctrlPr>
                          <a:rPr lang="pt-BR" sz="2400" i="1">
                            <a:solidFill>
                              <a:srgbClr val="000000"/>
                            </a:solidFill>
                            <a:latin typeface="+mj-lt"/>
                          </a:rPr>
                        </m:ctrlPr>
                      </m:fPr>
                      <m:num>
                        <m:nary>
                          <m:naryPr>
                            <m:chr m:val="∑"/>
                            <m:ctrlPr>
                              <a:rPr lang="pt-BR" sz="2400" i="1">
                                <a:solidFill>
                                  <a:srgbClr val="000000"/>
                                </a:solidFill>
                                <a:latin typeface="+mj-lt"/>
                              </a:rPr>
                            </m:ctrlPr>
                          </m:naryPr>
                          <m:sub>
                            <m:r>
                              <m:rPr>
                                <m:brk m:alnAt="23"/>
                              </m:rPr>
                              <a:rPr lang="en-US" sz="2400" i="1">
                                <a:solidFill>
                                  <a:srgbClr val="000000"/>
                                </a:solidFill>
                                <a:latin typeface="+mj-lt"/>
                              </a:rPr>
                              <m:t>𝑖</m:t>
                            </m:r>
                            <m:r>
                              <a:rPr lang="en-US" sz="2400" i="1">
                                <a:solidFill>
                                  <a:srgbClr val="000000"/>
                                </a:solidFill>
                                <a:latin typeface="+mj-lt"/>
                              </a:rPr>
                              <m:t>=1</m:t>
                            </m:r>
                          </m:sub>
                          <m:sup>
                            <m:r>
                              <a:rPr lang="en-US" sz="2400" i="1">
                                <a:solidFill>
                                  <a:srgbClr val="000000"/>
                                </a:solidFill>
                                <a:latin typeface="+mj-lt"/>
                              </a:rPr>
                              <m:t>𝑛</m:t>
                            </m:r>
                          </m:sup>
                          <m:e>
                            <m:sSub>
                              <m:sSubPr>
                                <m:ctrlPr>
                                  <a:rPr lang="en-US" sz="2400" i="1">
                                    <a:solidFill>
                                      <a:srgbClr val="000000"/>
                                    </a:solidFill>
                                    <a:latin typeface="+mj-lt"/>
                                  </a:rPr>
                                </m:ctrlPr>
                              </m:sSubPr>
                              <m:e>
                                <m:r>
                                  <a:rPr lang="en-US" sz="2400" i="1">
                                    <a:solidFill>
                                      <a:srgbClr val="000000"/>
                                    </a:solidFill>
                                    <a:latin typeface="+mj-lt"/>
                                  </a:rPr>
                                  <m:t>𝑎𝑣𝑔</m:t>
                                </m:r>
                              </m:e>
                              <m:sub>
                                <m:r>
                                  <a:rPr lang="en-US" sz="2400" i="1">
                                    <a:solidFill>
                                      <a:srgbClr val="000000"/>
                                    </a:solidFill>
                                    <a:latin typeface="+mj-lt"/>
                                  </a:rPr>
                                  <m:t>𝑎</m:t>
                                </m:r>
                                <m:r>
                                  <a:rPr lang="en-US" sz="2400" i="1">
                                    <a:solidFill>
                                      <a:srgbClr val="000000"/>
                                    </a:solidFill>
                                    <a:latin typeface="+mj-lt"/>
                                  </a:rPr>
                                  <m:t>𝑖</m:t>
                                </m:r>
                              </m:sub>
                            </m:sSub>
                          </m:e>
                        </m:nary>
                      </m:num>
                      <m:den>
                        <m:r>
                          <a:rPr lang="en-US" sz="2400" i="1">
                            <a:solidFill>
                              <a:srgbClr val="000000"/>
                            </a:solidFill>
                            <a:latin typeface="+mj-lt"/>
                          </a:rPr>
                          <m:t>𝑛</m:t>
                        </m:r>
                      </m:den>
                    </m:f>
                  </m:oMath>
                </a14:m>
                <a:r>
                  <a:rPr lang="pt-BR" sz="2400" dirty="0">
                    <a:solidFill>
                      <a:srgbClr val="000000"/>
                    </a:solidFill>
                    <a:latin typeface="+mj-lt"/>
                  </a:rPr>
                  <a:t> + 0.3 </a:t>
                </a:r>
                <a14:m>
                  <m:oMath xmlns:m="http://schemas.openxmlformats.org/officeDocument/2006/math">
                    <m:r>
                      <a:rPr lang="pt-BR" sz="2400" i="1" dirty="0">
                        <a:solidFill>
                          <a:srgbClr val="000000"/>
                        </a:solidFill>
                        <a:latin typeface="+mj-lt"/>
                        <a:ea typeface="Cambria Math" panose="02040503050406030204" pitchFamily="18" charset="0"/>
                      </a:rPr>
                      <m:t>×</m:t>
                    </m:r>
                  </m:oMath>
                </a14:m>
                <a:r>
                  <a:rPr lang="pt-BR" sz="2400" dirty="0">
                    <a:solidFill>
                      <a:srgbClr val="000000"/>
                    </a:solidFill>
                    <a:latin typeface="+mj-lt"/>
                  </a:rPr>
                  <a:t> </a:t>
                </a:r>
                <a14:m>
                  <m:oMath xmlns:m="http://schemas.openxmlformats.org/officeDocument/2006/math">
                    <m:f>
                      <m:fPr>
                        <m:ctrlPr>
                          <a:rPr lang="pt-BR" sz="2400" i="1">
                            <a:solidFill>
                              <a:srgbClr val="000000"/>
                            </a:solidFill>
                            <a:latin typeface="+mj-lt"/>
                          </a:rPr>
                        </m:ctrlPr>
                      </m:fPr>
                      <m:num>
                        <m:nary>
                          <m:naryPr>
                            <m:chr m:val="∑"/>
                            <m:ctrlPr>
                              <a:rPr lang="pt-BR" sz="2400" i="1">
                                <a:solidFill>
                                  <a:srgbClr val="000000"/>
                                </a:solidFill>
                                <a:latin typeface="+mj-lt"/>
                              </a:rPr>
                            </m:ctrlPr>
                          </m:naryPr>
                          <m:sub>
                            <m:r>
                              <a:rPr lang="en-US" sz="2400" i="1">
                                <a:solidFill>
                                  <a:srgbClr val="000000"/>
                                </a:solidFill>
                                <a:latin typeface="+mj-lt"/>
                              </a:rPr>
                              <m:t>𝑗</m:t>
                            </m:r>
                            <m:r>
                              <a:rPr lang="en-US" sz="2400" i="1">
                                <a:solidFill>
                                  <a:srgbClr val="000000"/>
                                </a:solidFill>
                                <a:latin typeface="+mj-lt"/>
                              </a:rPr>
                              <m:t>=1</m:t>
                            </m:r>
                          </m:sub>
                          <m:sup>
                            <m:r>
                              <a:rPr lang="en-US" sz="2400" i="1">
                                <a:solidFill>
                                  <a:srgbClr val="000000"/>
                                </a:solidFill>
                                <a:latin typeface="+mj-lt"/>
                              </a:rPr>
                              <m:t>𝑚</m:t>
                            </m:r>
                          </m:sup>
                          <m:e>
                            <m:sSub>
                              <m:sSubPr>
                                <m:ctrlPr>
                                  <a:rPr lang="en-US" sz="2400" i="1">
                                    <a:solidFill>
                                      <a:srgbClr val="000000"/>
                                    </a:solidFill>
                                    <a:latin typeface="+mj-lt"/>
                                  </a:rPr>
                                </m:ctrlPr>
                              </m:sSubPr>
                              <m:e>
                                <m:r>
                                  <a:rPr lang="en-US" sz="2400" i="1">
                                    <a:solidFill>
                                      <a:srgbClr val="000000"/>
                                    </a:solidFill>
                                    <a:latin typeface="+mj-lt"/>
                                  </a:rPr>
                                  <m:t>𝑎𝑣𝑔</m:t>
                                </m:r>
                              </m:e>
                              <m:sub>
                                <m:r>
                                  <a:rPr lang="en-US" sz="2400" i="1">
                                    <a:solidFill>
                                      <a:srgbClr val="000000"/>
                                    </a:solidFill>
                                    <a:latin typeface="+mj-lt"/>
                                  </a:rPr>
                                  <m:t>𝑑𝑗</m:t>
                                </m:r>
                              </m:sub>
                            </m:sSub>
                          </m:e>
                        </m:nary>
                      </m:num>
                      <m:den>
                        <m:r>
                          <a:rPr lang="en-US" sz="2400" i="1">
                            <a:solidFill>
                              <a:srgbClr val="000000"/>
                            </a:solidFill>
                            <a:latin typeface="+mj-lt"/>
                          </a:rPr>
                          <m:t>𝑚</m:t>
                        </m:r>
                      </m:den>
                    </m:f>
                  </m:oMath>
                </a14:m>
                <a:endParaRPr lang="en-US" sz="2400" dirty="0">
                  <a:solidFill>
                    <a:srgbClr val="000000"/>
                  </a:solidFill>
                  <a:latin typeface="+mj-lt"/>
                </a:endParaRPr>
              </a:p>
            </p:txBody>
          </p:sp>
        </mc:Choice>
        <mc:Fallback>
          <p:sp>
            <p:nvSpPr>
              <p:cNvPr id="30" name="Rectangle 29">
                <a:extLst>
                  <a:ext uri="{FF2B5EF4-FFF2-40B4-BE49-F238E27FC236}">
                    <a16:creationId xmlns:a16="http://schemas.microsoft.com/office/drawing/2014/main" id="{C1DCDC98-2D73-0146-B35D-5877FBFF1965}"/>
                  </a:ext>
                </a:extLst>
              </p:cNvPr>
              <p:cNvSpPr>
                <a:spLocks noRot="1" noChangeAspect="1" noMove="1" noResize="1" noEditPoints="1" noAdjustHandles="1" noChangeArrowheads="1" noChangeShapeType="1" noTextEdit="1"/>
              </p:cNvSpPr>
              <p:nvPr/>
            </p:nvSpPr>
            <p:spPr>
              <a:xfrm>
                <a:off x="3295845" y="1221956"/>
                <a:ext cx="6009722" cy="926151"/>
              </a:xfrm>
              <a:prstGeom prst="rect">
                <a:avLst/>
              </a:prstGeom>
              <a:blipFill>
                <a:blip r:embed="rId7"/>
                <a:stretch>
                  <a:fillRect l="-1055" t="-20548" b="-38356"/>
                </a:stretch>
              </a:blipFill>
            </p:spPr>
            <p:txBody>
              <a:bodyPr/>
              <a:lstStyle/>
              <a:p>
                <a:r>
                  <a:rPr lang="en-US">
                    <a:noFill/>
                  </a:rPr>
                  <a:t> </a:t>
                </a:r>
              </a:p>
            </p:txBody>
          </p:sp>
        </mc:Fallback>
      </mc:AlternateContent>
      <p:sp>
        <p:nvSpPr>
          <p:cNvPr id="31" name="Rectangle 30">
            <a:extLst>
              <a:ext uri="{FF2B5EF4-FFF2-40B4-BE49-F238E27FC236}">
                <a16:creationId xmlns:a16="http://schemas.microsoft.com/office/drawing/2014/main" id="{0231FF57-A283-C047-A542-264D721284AC}"/>
              </a:ext>
            </a:extLst>
          </p:cNvPr>
          <p:cNvSpPr/>
          <p:nvPr/>
        </p:nvSpPr>
        <p:spPr>
          <a:xfrm>
            <a:off x="333190" y="1373023"/>
            <a:ext cx="1981856" cy="461665"/>
          </a:xfrm>
          <a:prstGeom prst="rect">
            <a:avLst/>
          </a:prstGeom>
          <a:solidFill>
            <a:schemeClr val="tx2">
              <a:lumMod val="75000"/>
            </a:schemeClr>
          </a:solidFill>
          <a:ln>
            <a:noFill/>
          </a:ln>
        </p:spPr>
        <p:txBody>
          <a:bodyPr wrap="square">
            <a:spAutoFit/>
          </a:bodyPr>
          <a:lstStyle/>
          <a:p>
            <a:pPr algn="ctr"/>
            <a:r>
              <a:rPr lang="en-US" sz="2400" b="1" dirty="0">
                <a:solidFill>
                  <a:schemeClr val="bg1"/>
                </a:solidFill>
                <a:latin typeface="+mj-lt"/>
              </a:rPr>
              <a:t>Actor</a:t>
            </a:r>
          </a:p>
        </p:txBody>
      </p:sp>
      <p:sp>
        <p:nvSpPr>
          <p:cNvPr id="32" name="Rectangle 31">
            <a:extLst>
              <a:ext uri="{FF2B5EF4-FFF2-40B4-BE49-F238E27FC236}">
                <a16:creationId xmlns:a16="http://schemas.microsoft.com/office/drawing/2014/main" id="{2E49229E-6DE1-6C45-85AB-757060451849}"/>
              </a:ext>
            </a:extLst>
          </p:cNvPr>
          <p:cNvSpPr/>
          <p:nvPr/>
        </p:nvSpPr>
        <p:spPr>
          <a:xfrm>
            <a:off x="318252" y="1964130"/>
            <a:ext cx="1996794" cy="461665"/>
          </a:xfrm>
          <a:prstGeom prst="rect">
            <a:avLst/>
          </a:prstGeom>
          <a:solidFill>
            <a:schemeClr val="tx2">
              <a:lumMod val="75000"/>
            </a:schemeClr>
          </a:solidFill>
          <a:ln>
            <a:noFill/>
          </a:ln>
        </p:spPr>
        <p:txBody>
          <a:bodyPr wrap="square">
            <a:spAutoFit/>
          </a:bodyPr>
          <a:lstStyle/>
          <a:p>
            <a:pPr algn="ctr"/>
            <a:r>
              <a:rPr lang="en-US" sz="2400" b="1" dirty="0">
                <a:solidFill>
                  <a:schemeClr val="bg1"/>
                </a:solidFill>
                <a:latin typeface="+mj-lt"/>
              </a:rPr>
              <a:t>Director</a:t>
            </a:r>
          </a:p>
        </p:txBody>
      </p:sp>
      <p:sp>
        <p:nvSpPr>
          <p:cNvPr id="33" name="Rectangle 32">
            <a:extLst>
              <a:ext uri="{FF2B5EF4-FFF2-40B4-BE49-F238E27FC236}">
                <a16:creationId xmlns:a16="http://schemas.microsoft.com/office/drawing/2014/main" id="{759B7549-D5F5-5F44-BFB5-6E076A718878}"/>
              </a:ext>
            </a:extLst>
          </p:cNvPr>
          <p:cNvSpPr/>
          <p:nvPr/>
        </p:nvSpPr>
        <p:spPr>
          <a:xfrm>
            <a:off x="9949421" y="1521853"/>
            <a:ext cx="1566731" cy="461665"/>
          </a:xfrm>
          <a:prstGeom prst="rect">
            <a:avLst/>
          </a:prstGeom>
          <a:solidFill>
            <a:srgbClr val="A21400"/>
          </a:solidFill>
          <a:ln>
            <a:noFill/>
          </a:ln>
        </p:spPr>
        <p:txBody>
          <a:bodyPr wrap="square">
            <a:spAutoFit/>
          </a:bodyPr>
          <a:lstStyle/>
          <a:p>
            <a:pPr algn="ctr"/>
            <a:r>
              <a:rPr lang="en-US" sz="2400" b="1" dirty="0">
                <a:solidFill>
                  <a:schemeClr val="bg1"/>
                </a:solidFill>
                <a:latin typeface="+mj-lt"/>
              </a:rPr>
              <a:t>Star Power</a:t>
            </a:r>
          </a:p>
        </p:txBody>
      </p:sp>
      <p:cxnSp>
        <p:nvCxnSpPr>
          <p:cNvPr id="34" name="Straight Arrow Connector 33">
            <a:extLst>
              <a:ext uri="{FF2B5EF4-FFF2-40B4-BE49-F238E27FC236}">
                <a16:creationId xmlns:a16="http://schemas.microsoft.com/office/drawing/2014/main" id="{9FE88305-5226-9A4F-A08B-197A1043EDA9}"/>
              </a:ext>
            </a:extLst>
          </p:cNvPr>
          <p:cNvCxnSpPr>
            <a:cxnSpLocks/>
          </p:cNvCxnSpPr>
          <p:nvPr/>
        </p:nvCxnSpPr>
        <p:spPr>
          <a:xfrm>
            <a:off x="2709297" y="1870708"/>
            <a:ext cx="3826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248699CD-B0AB-3242-9090-A2891198C1D4}"/>
              </a:ext>
            </a:extLst>
          </p:cNvPr>
          <p:cNvCxnSpPr>
            <a:cxnSpLocks/>
          </p:cNvCxnSpPr>
          <p:nvPr/>
        </p:nvCxnSpPr>
        <p:spPr>
          <a:xfrm>
            <a:off x="9386283" y="1818928"/>
            <a:ext cx="38265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id="{B6AFCE53-34DC-494F-88D4-548F61CCEC43}"/>
              </a:ext>
            </a:extLst>
          </p:cNvPr>
          <p:cNvSpPr/>
          <p:nvPr/>
        </p:nvSpPr>
        <p:spPr>
          <a:xfrm>
            <a:off x="2673110" y="5496745"/>
            <a:ext cx="2876574" cy="400110"/>
          </a:xfrm>
          <a:prstGeom prst="rect">
            <a:avLst/>
          </a:prstGeom>
          <a:solidFill>
            <a:srgbClr val="D6D6D6"/>
          </a:solidFill>
          <a:ln>
            <a:noFill/>
          </a:ln>
        </p:spPr>
        <p:txBody>
          <a:bodyPr wrap="square">
            <a:spAutoFit/>
          </a:bodyPr>
          <a:lstStyle/>
          <a:p>
            <a:pPr algn="ctr"/>
            <a:r>
              <a:rPr lang="en-US" sz="2000" dirty="0">
                <a:latin typeface="+mj-lt"/>
              </a:rPr>
              <a:t>The basic pre-processing</a:t>
            </a:r>
          </a:p>
        </p:txBody>
      </p:sp>
      <p:sp>
        <p:nvSpPr>
          <p:cNvPr id="42" name="Rectangle 41">
            <a:extLst>
              <a:ext uri="{FF2B5EF4-FFF2-40B4-BE49-F238E27FC236}">
                <a16:creationId xmlns:a16="http://schemas.microsoft.com/office/drawing/2014/main" id="{C94ADB75-B52D-EC4A-AAFC-F4CDDA02D1C5}"/>
              </a:ext>
            </a:extLst>
          </p:cNvPr>
          <p:cNvSpPr/>
          <p:nvPr/>
        </p:nvSpPr>
        <p:spPr>
          <a:xfrm>
            <a:off x="2673110" y="6228252"/>
            <a:ext cx="2906606" cy="400110"/>
          </a:xfrm>
          <a:prstGeom prst="rect">
            <a:avLst/>
          </a:prstGeom>
          <a:solidFill>
            <a:srgbClr val="D6D6D6"/>
          </a:solidFill>
          <a:ln>
            <a:noFill/>
          </a:ln>
        </p:spPr>
        <p:txBody>
          <a:bodyPr wrap="square">
            <a:spAutoFit/>
          </a:bodyPr>
          <a:lstStyle/>
          <a:p>
            <a:pPr algn="ctr"/>
            <a:r>
              <a:rPr lang="en-US" sz="2000" dirty="0">
                <a:latin typeface="+mj-lt"/>
              </a:rPr>
              <a:t>Advance text processing</a:t>
            </a:r>
          </a:p>
        </p:txBody>
      </p:sp>
      <p:sp>
        <p:nvSpPr>
          <p:cNvPr id="43" name="Rectangle 42">
            <a:extLst>
              <a:ext uri="{FF2B5EF4-FFF2-40B4-BE49-F238E27FC236}">
                <a16:creationId xmlns:a16="http://schemas.microsoft.com/office/drawing/2014/main" id="{558583DC-E222-0F43-8A73-6EB94DB1F671}"/>
              </a:ext>
            </a:extLst>
          </p:cNvPr>
          <p:cNvSpPr/>
          <p:nvPr/>
        </p:nvSpPr>
        <p:spPr>
          <a:xfrm>
            <a:off x="6405661" y="5865905"/>
            <a:ext cx="1885298" cy="400110"/>
          </a:xfrm>
          <a:prstGeom prst="rect">
            <a:avLst/>
          </a:prstGeom>
          <a:solidFill>
            <a:srgbClr val="D6D6D6"/>
          </a:solidFill>
          <a:ln>
            <a:noFill/>
          </a:ln>
        </p:spPr>
        <p:txBody>
          <a:bodyPr wrap="square">
            <a:spAutoFit/>
          </a:bodyPr>
          <a:lstStyle/>
          <a:p>
            <a:pPr algn="ctr"/>
            <a:r>
              <a:rPr lang="en-US" sz="2000" dirty="0">
                <a:latin typeface="+mj-lt"/>
              </a:rPr>
              <a:t>Textblob library</a:t>
            </a:r>
          </a:p>
        </p:txBody>
      </p:sp>
      <p:sp>
        <p:nvSpPr>
          <p:cNvPr id="44" name="Rectangle 43">
            <a:extLst>
              <a:ext uri="{FF2B5EF4-FFF2-40B4-BE49-F238E27FC236}">
                <a16:creationId xmlns:a16="http://schemas.microsoft.com/office/drawing/2014/main" id="{27F3F880-B9E0-B44E-9A93-5D82A5D93A20}"/>
              </a:ext>
            </a:extLst>
          </p:cNvPr>
          <p:cNvSpPr/>
          <p:nvPr/>
        </p:nvSpPr>
        <p:spPr>
          <a:xfrm>
            <a:off x="9253791" y="5866304"/>
            <a:ext cx="2588481" cy="461665"/>
          </a:xfrm>
          <a:prstGeom prst="rect">
            <a:avLst/>
          </a:prstGeom>
          <a:solidFill>
            <a:srgbClr val="A21400"/>
          </a:solidFill>
          <a:ln>
            <a:noFill/>
          </a:ln>
        </p:spPr>
        <p:txBody>
          <a:bodyPr wrap="square">
            <a:spAutoFit/>
          </a:bodyPr>
          <a:lstStyle/>
          <a:p>
            <a:pPr algn="ctr"/>
            <a:r>
              <a:rPr lang="en-US" sz="2400" b="1" dirty="0">
                <a:solidFill>
                  <a:schemeClr val="bg1"/>
                </a:solidFill>
                <a:latin typeface="+mj-lt"/>
              </a:rPr>
              <a:t>SentimentScore</a:t>
            </a:r>
          </a:p>
        </p:txBody>
      </p:sp>
      <p:cxnSp>
        <p:nvCxnSpPr>
          <p:cNvPr id="45" name="Straight Arrow Connector 44">
            <a:extLst>
              <a:ext uri="{FF2B5EF4-FFF2-40B4-BE49-F238E27FC236}">
                <a16:creationId xmlns:a16="http://schemas.microsoft.com/office/drawing/2014/main" id="{7E602551-0C4B-8B4D-A530-F5324041A6B1}"/>
              </a:ext>
            </a:extLst>
          </p:cNvPr>
          <p:cNvCxnSpPr>
            <a:cxnSpLocks/>
          </p:cNvCxnSpPr>
          <p:nvPr/>
        </p:nvCxnSpPr>
        <p:spPr>
          <a:xfrm>
            <a:off x="5743519" y="6058576"/>
            <a:ext cx="51415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157609CA-8C6E-7640-91BC-667ECA571CFD}"/>
              </a:ext>
            </a:extLst>
          </p:cNvPr>
          <p:cNvCxnSpPr>
            <a:cxnSpLocks/>
          </p:cNvCxnSpPr>
          <p:nvPr/>
        </p:nvCxnSpPr>
        <p:spPr>
          <a:xfrm>
            <a:off x="8541434" y="6083665"/>
            <a:ext cx="56557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7C1FEEBC-3E40-9345-9FA5-6FF5C36FA299}"/>
              </a:ext>
            </a:extLst>
          </p:cNvPr>
          <p:cNvCxnSpPr>
            <a:cxnSpLocks/>
          </p:cNvCxnSpPr>
          <p:nvPr/>
        </p:nvCxnSpPr>
        <p:spPr>
          <a:xfrm>
            <a:off x="1998476" y="6045503"/>
            <a:ext cx="51415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8" name="Rectangle 47">
            <a:extLst>
              <a:ext uri="{FF2B5EF4-FFF2-40B4-BE49-F238E27FC236}">
                <a16:creationId xmlns:a16="http://schemas.microsoft.com/office/drawing/2014/main" id="{6C65245E-86DE-5745-B7F0-FC8DAE826C57}"/>
              </a:ext>
            </a:extLst>
          </p:cNvPr>
          <p:cNvSpPr/>
          <p:nvPr/>
        </p:nvSpPr>
        <p:spPr>
          <a:xfrm>
            <a:off x="185720" y="5828946"/>
            <a:ext cx="1699848" cy="400110"/>
          </a:xfrm>
          <a:prstGeom prst="rect">
            <a:avLst/>
          </a:prstGeom>
          <a:solidFill>
            <a:schemeClr val="tx2">
              <a:lumMod val="75000"/>
            </a:schemeClr>
          </a:solidFill>
          <a:ln>
            <a:noFill/>
          </a:ln>
        </p:spPr>
        <p:txBody>
          <a:bodyPr wrap="square">
            <a:spAutoFit/>
          </a:bodyPr>
          <a:lstStyle/>
          <a:p>
            <a:pPr algn="ctr"/>
            <a:r>
              <a:rPr lang="en-US" sz="2000" b="1" dirty="0">
                <a:solidFill>
                  <a:schemeClr val="bg1"/>
                </a:solidFill>
                <a:latin typeface="+mj-lt"/>
              </a:rPr>
              <a:t>Comments</a:t>
            </a:r>
          </a:p>
        </p:txBody>
      </p:sp>
    </p:spTree>
    <p:extLst>
      <p:ext uri="{BB962C8B-B14F-4D97-AF65-F5344CB8AC3E}">
        <p14:creationId xmlns:p14="http://schemas.microsoft.com/office/powerpoint/2010/main" val="2589134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BE2E8D-70B3-944B-906F-BDE7325C9DA6}"/>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441863" y="252088"/>
            <a:ext cx="4534869"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rPr>
              <a:t>Data Preprocessing</a:t>
            </a:r>
            <a:endParaRPr lang="en-US" sz="4000" b="1" dirty="0">
              <a:solidFill>
                <a:schemeClr val="bg1"/>
              </a:solidFill>
              <a:effectLst/>
            </a:endParaRP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16</a:t>
            </a:fld>
            <a:endParaRPr lang="en-US"/>
          </a:p>
        </p:txBody>
      </p:sp>
      <p:sp>
        <p:nvSpPr>
          <p:cNvPr id="9" name="Rectangle 8">
            <a:extLst>
              <a:ext uri="{FF2B5EF4-FFF2-40B4-BE49-F238E27FC236}">
                <a16:creationId xmlns:a16="http://schemas.microsoft.com/office/drawing/2014/main" id="{6136432E-3A2A-6F4D-8FA6-2FA0E8275B4F}"/>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65A7C11-781F-7A4D-8264-2A62D8107F7B}"/>
              </a:ext>
            </a:extLst>
          </p:cNvPr>
          <p:cNvSpPr/>
          <p:nvPr/>
        </p:nvSpPr>
        <p:spPr>
          <a:xfrm>
            <a:off x="441861" y="1734464"/>
            <a:ext cx="3410609" cy="461665"/>
          </a:xfrm>
          <a:prstGeom prst="rect">
            <a:avLst/>
          </a:prstGeom>
          <a:solidFill>
            <a:srgbClr val="A21400"/>
          </a:solidFill>
        </p:spPr>
        <p:txBody>
          <a:bodyPr wrap="square">
            <a:spAutoFit/>
          </a:bodyPr>
          <a:lstStyle/>
          <a:p>
            <a:pPr algn="ctr"/>
            <a:r>
              <a:rPr lang="en-US" sz="2400" b="1" dirty="0">
                <a:solidFill>
                  <a:schemeClr val="bg1"/>
                </a:solidFill>
                <a:latin typeface="+mj-lt"/>
              </a:rPr>
              <a:t>Class Of Total Gross</a:t>
            </a:r>
            <a:endParaRPr lang="en-US" sz="2400" dirty="0">
              <a:solidFill>
                <a:schemeClr val="bg1"/>
              </a:solidFill>
              <a:latin typeface="+mj-lt"/>
            </a:endParaRPr>
          </a:p>
        </p:txBody>
      </p:sp>
      <p:graphicFrame>
        <p:nvGraphicFramePr>
          <p:cNvPr id="30" name="Table 29">
            <a:extLst>
              <a:ext uri="{FF2B5EF4-FFF2-40B4-BE49-F238E27FC236}">
                <a16:creationId xmlns:a16="http://schemas.microsoft.com/office/drawing/2014/main" id="{36D15A31-101D-B54E-B6E4-10FC86AD43D4}"/>
              </a:ext>
            </a:extLst>
          </p:cNvPr>
          <p:cNvGraphicFramePr>
            <a:graphicFrameLocks noGrp="1"/>
          </p:cNvGraphicFramePr>
          <p:nvPr>
            <p:extLst>
              <p:ext uri="{D42A27DB-BD31-4B8C-83A1-F6EECF244321}">
                <p14:modId xmlns:p14="http://schemas.microsoft.com/office/powerpoint/2010/main" val="3220178195"/>
              </p:ext>
            </p:extLst>
          </p:nvPr>
        </p:nvGraphicFramePr>
        <p:xfrm>
          <a:off x="2532108" y="2718532"/>
          <a:ext cx="7456338" cy="3553289"/>
        </p:xfrm>
        <a:graphic>
          <a:graphicData uri="http://schemas.openxmlformats.org/drawingml/2006/table">
            <a:tbl>
              <a:tblPr firstRow="1" bandRow="1">
                <a:tableStyleId>{5C22544A-7EE6-4342-B048-85BDC9FD1C3A}</a:tableStyleId>
              </a:tblPr>
              <a:tblGrid>
                <a:gridCol w="2066920">
                  <a:extLst>
                    <a:ext uri="{9D8B030D-6E8A-4147-A177-3AD203B41FA5}">
                      <a16:colId xmlns:a16="http://schemas.microsoft.com/office/drawing/2014/main" val="1542577369"/>
                    </a:ext>
                  </a:extLst>
                </a:gridCol>
                <a:gridCol w="5389418">
                  <a:extLst>
                    <a:ext uri="{9D8B030D-6E8A-4147-A177-3AD203B41FA5}">
                      <a16:colId xmlns:a16="http://schemas.microsoft.com/office/drawing/2014/main" val="2239186981"/>
                    </a:ext>
                  </a:extLst>
                </a:gridCol>
              </a:tblGrid>
              <a:tr h="703665">
                <a:tc>
                  <a:txBody>
                    <a:bodyPr/>
                    <a:lstStyle/>
                    <a:p>
                      <a:pPr algn="ctr"/>
                      <a:endParaRPr lang="en-US" sz="2400" b="1" dirty="0"/>
                    </a:p>
                  </a:txBody>
                  <a:tcPr anchor="ctr">
                    <a:solidFill>
                      <a:schemeClr val="bg2">
                        <a:lumMod val="50000"/>
                      </a:schemeClr>
                    </a:solidFill>
                  </a:tcPr>
                </a:tc>
                <a:tc>
                  <a:txBody>
                    <a:bodyPr/>
                    <a:lstStyle/>
                    <a:p>
                      <a:pPr algn="ctr"/>
                      <a:r>
                        <a:rPr lang="en-US" sz="2400" b="1" dirty="0">
                          <a:solidFill>
                            <a:schemeClr val="bg1"/>
                          </a:solidFill>
                        </a:rPr>
                        <a:t>Range</a:t>
                      </a:r>
                    </a:p>
                  </a:txBody>
                  <a:tcPr anchor="ctr">
                    <a:solidFill>
                      <a:schemeClr val="bg2">
                        <a:lumMod val="50000"/>
                      </a:schemeClr>
                    </a:solidFill>
                  </a:tcPr>
                </a:tc>
                <a:extLst>
                  <a:ext uri="{0D108BD9-81ED-4DB2-BD59-A6C34878D82A}">
                    <a16:rowId xmlns:a16="http://schemas.microsoft.com/office/drawing/2014/main" val="2135704909"/>
                  </a:ext>
                </a:extLst>
              </a:tr>
              <a:tr h="712406">
                <a:tc>
                  <a:txBody>
                    <a:bodyPr/>
                    <a:lstStyle/>
                    <a:p>
                      <a:pPr algn="ctr"/>
                      <a:r>
                        <a:rPr lang="en-US" sz="2400" b="1" dirty="0">
                          <a:solidFill>
                            <a:schemeClr val="bg1"/>
                          </a:solidFill>
                        </a:rPr>
                        <a:t>Class 1</a:t>
                      </a:r>
                    </a:p>
                  </a:txBody>
                  <a:tcPr anchor="ctr">
                    <a:solidFill>
                      <a:schemeClr val="bg2">
                        <a:lumMod val="50000"/>
                      </a:schemeClr>
                    </a:solidFill>
                  </a:tcPr>
                </a:tc>
                <a:tc>
                  <a:txBody>
                    <a:bodyPr/>
                    <a:lstStyle/>
                    <a:p>
                      <a:pPr algn="ctr"/>
                      <a:r>
                        <a:rPr lang="en-US" sz="2400" b="1" dirty="0">
                          <a:latin typeface="+mj-lt"/>
                        </a:rPr>
                        <a:t>0 – 10 M</a:t>
                      </a:r>
                    </a:p>
                  </a:txBody>
                  <a:tcPr anchor="ctr">
                    <a:solidFill>
                      <a:srgbClr val="D6D6D6"/>
                    </a:solidFill>
                  </a:tcPr>
                </a:tc>
                <a:extLst>
                  <a:ext uri="{0D108BD9-81ED-4DB2-BD59-A6C34878D82A}">
                    <a16:rowId xmlns:a16="http://schemas.microsoft.com/office/drawing/2014/main" val="1850600944"/>
                  </a:ext>
                </a:extLst>
              </a:tr>
              <a:tr h="712406">
                <a:tc>
                  <a:txBody>
                    <a:bodyPr/>
                    <a:lstStyle/>
                    <a:p>
                      <a:pPr algn="ctr"/>
                      <a:r>
                        <a:rPr lang="en-US" sz="2400" b="1" dirty="0">
                          <a:solidFill>
                            <a:schemeClr val="bg1"/>
                          </a:solidFill>
                        </a:rPr>
                        <a:t>Class 2</a:t>
                      </a:r>
                    </a:p>
                  </a:txBody>
                  <a:tcPr anchor="ctr">
                    <a:solidFill>
                      <a:schemeClr val="bg2">
                        <a:lumMod val="50000"/>
                      </a:schemeClr>
                    </a:solidFill>
                  </a:tcPr>
                </a:tc>
                <a:tc>
                  <a:txBody>
                    <a:bodyPr/>
                    <a:lstStyle/>
                    <a:p>
                      <a:pPr algn="ctr"/>
                      <a:r>
                        <a:rPr lang="en-US" sz="2400" b="1" dirty="0">
                          <a:latin typeface="+mj-lt"/>
                        </a:rPr>
                        <a:t>10 – 48 M</a:t>
                      </a:r>
                    </a:p>
                  </a:txBody>
                  <a:tcPr anchor="ctr">
                    <a:solidFill>
                      <a:srgbClr val="D6D6D6"/>
                    </a:solidFill>
                  </a:tcPr>
                </a:tc>
                <a:extLst>
                  <a:ext uri="{0D108BD9-81ED-4DB2-BD59-A6C34878D82A}">
                    <a16:rowId xmlns:a16="http://schemas.microsoft.com/office/drawing/2014/main" val="1856540999"/>
                  </a:ext>
                </a:extLst>
              </a:tr>
              <a:tr h="712406">
                <a:tc>
                  <a:txBody>
                    <a:bodyPr/>
                    <a:lstStyle/>
                    <a:p>
                      <a:pPr algn="ctr"/>
                      <a:r>
                        <a:rPr lang="en-US" sz="2400" b="1" dirty="0">
                          <a:solidFill>
                            <a:schemeClr val="bg1"/>
                          </a:solidFill>
                        </a:rPr>
                        <a:t>Class 3</a:t>
                      </a:r>
                    </a:p>
                  </a:txBody>
                  <a:tcPr anchor="ctr">
                    <a:solidFill>
                      <a:schemeClr val="bg2">
                        <a:lumMod val="50000"/>
                      </a:schemeClr>
                    </a:solidFill>
                  </a:tcPr>
                </a:tc>
                <a:tc>
                  <a:txBody>
                    <a:bodyPr/>
                    <a:lstStyle/>
                    <a:p>
                      <a:pPr algn="ctr"/>
                      <a:r>
                        <a:rPr lang="en-US" sz="2400" b="1" dirty="0">
                          <a:latin typeface="+mj-lt"/>
                        </a:rPr>
                        <a:t>48 – 128 M</a:t>
                      </a:r>
                    </a:p>
                  </a:txBody>
                  <a:tcPr anchor="ctr">
                    <a:solidFill>
                      <a:srgbClr val="D6D6D6"/>
                    </a:solidFill>
                  </a:tcPr>
                </a:tc>
                <a:extLst>
                  <a:ext uri="{0D108BD9-81ED-4DB2-BD59-A6C34878D82A}">
                    <a16:rowId xmlns:a16="http://schemas.microsoft.com/office/drawing/2014/main" val="1295553880"/>
                  </a:ext>
                </a:extLst>
              </a:tr>
              <a:tr h="712406">
                <a:tc>
                  <a:txBody>
                    <a:bodyPr/>
                    <a:lstStyle/>
                    <a:p>
                      <a:pPr algn="ctr"/>
                      <a:r>
                        <a:rPr lang="en-US" sz="2400" b="1" dirty="0">
                          <a:solidFill>
                            <a:schemeClr val="bg1"/>
                          </a:solidFill>
                        </a:rPr>
                        <a:t>Class 4</a:t>
                      </a:r>
                    </a:p>
                  </a:txBody>
                  <a:tcPr anchor="ctr">
                    <a:solidFill>
                      <a:schemeClr val="bg2">
                        <a:lumMod val="50000"/>
                      </a:schemeClr>
                    </a:solidFill>
                  </a:tcPr>
                </a:tc>
                <a:tc>
                  <a:txBody>
                    <a:bodyPr/>
                    <a:lstStyle/>
                    <a:p>
                      <a:pPr algn="ctr"/>
                      <a:r>
                        <a:rPr lang="en-US" sz="2400" b="1" dirty="0">
                          <a:latin typeface="+mj-lt"/>
                        </a:rPr>
                        <a:t>&gt; 128 M</a:t>
                      </a:r>
                    </a:p>
                  </a:txBody>
                  <a:tcPr anchor="ctr">
                    <a:solidFill>
                      <a:srgbClr val="D6D6D6"/>
                    </a:solidFill>
                  </a:tcPr>
                </a:tc>
                <a:extLst>
                  <a:ext uri="{0D108BD9-81ED-4DB2-BD59-A6C34878D82A}">
                    <a16:rowId xmlns:a16="http://schemas.microsoft.com/office/drawing/2014/main" val="1232471787"/>
                  </a:ext>
                </a:extLst>
              </a:tr>
            </a:tbl>
          </a:graphicData>
        </a:graphic>
      </p:graphicFrame>
    </p:spTree>
    <p:extLst>
      <p:ext uri="{BB962C8B-B14F-4D97-AF65-F5344CB8AC3E}">
        <p14:creationId xmlns:p14="http://schemas.microsoft.com/office/powerpoint/2010/main" val="2386982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BE2E8D-70B3-944B-906F-BDE7325C9DA6}"/>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441863" y="252088"/>
            <a:ext cx="4534869"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rPr>
              <a:t>Data Preprocessing</a:t>
            </a:r>
            <a:endParaRPr lang="en-US" sz="4000" b="1" dirty="0">
              <a:solidFill>
                <a:schemeClr val="bg1"/>
              </a:solidFill>
              <a:effectLst/>
            </a:endParaRP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17</a:t>
            </a:fld>
            <a:endParaRPr lang="en-US"/>
          </a:p>
        </p:txBody>
      </p:sp>
      <p:sp>
        <p:nvSpPr>
          <p:cNvPr id="9" name="Rectangle 8">
            <a:extLst>
              <a:ext uri="{FF2B5EF4-FFF2-40B4-BE49-F238E27FC236}">
                <a16:creationId xmlns:a16="http://schemas.microsoft.com/office/drawing/2014/main" id="{6136432E-3A2A-6F4D-8FA6-2FA0E8275B4F}"/>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05A3E62-7D7E-F74A-8E28-B262273137A0}"/>
              </a:ext>
            </a:extLst>
          </p:cNvPr>
          <p:cNvSpPr/>
          <p:nvPr/>
        </p:nvSpPr>
        <p:spPr>
          <a:xfrm>
            <a:off x="441863" y="1530021"/>
            <a:ext cx="2211567" cy="523220"/>
          </a:xfrm>
          <a:prstGeom prst="rect">
            <a:avLst/>
          </a:prstGeom>
        </p:spPr>
        <p:txBody>
          <a:bodyPr wrap="none">
            <a:spAutoFit/>
          </a:bodyPr>
          <a:lstStyle/>
          <a:p>
            <a:pPr>
              <a:spcBef>
                <a:spcPts val="1800"/>
              </a:spcBef>
              <a:spcAft>
                <a:spcPts val="600"/>
              </a:spcAft>
            </a:pPr>
            <a:r>
              <a:rPr lang="en-US" sz="2800" b="1" dirty="0">
                <a:solidFill>
                  <a:srgbClr val="000000"/>
                </a:solidFill>
                <a:latin typeface="+mj-lt"/>
              </a:rPr>
              <a:t>Normalization</a:t>
            </a:r>
            <a:endParaRPr lang="en-US" sz="2800" b="1" dirty="0">
              <a:effectLst/>
              <a:latin typeface="+mj-lt"/>
            </a:endParaRPr>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8C7DCF55-F8F2-D245-B3F6-C472A2F99EC5}"/>
                  </a:ext>
                </a:extLst>
              </p:cNvPr>
              <p:cNvSpPr/>
              <p:nvPr/>
            </p:nvSpPr>
            <p:spPr>
              <a:xfrm>
                <a:off x="4976732" y="1929086"/>
                <a:ext cx="1942647" cy="823431"/>
              </a:xfrm>
              <a:prstGeom prst="rect">
                <a:avLst/>
              </a:prstGeom>
            </p:spPr>
            <p:txBody>
              <a:bodyPr wrap="none">
                <a:spAutoFit/>
              </a:bodyPr>
              <a:lstStyle/>
              <a:p>
                <a:pPr algn="ctr">
                  <a:lnSpc>
                    <a:spcPct val="150000"/>
                  </a:lnSpc>
                </a:pPr>
                <a:r>
                  <a:rPr lang="en-US" sz="2400" dirty="0">
                    <a:latin typeface="+mj-lt"/>
                  </a:rPr>
                  <a:t>X</a:t>
                </a:r>
                <a:r>
                  <a:rPr lang="en-US" sz="2400" baseline="30000" dirty="0">
                    <a:latin typeface="+mj-lt"/>
                  </a:rPr>
                  <a:t>’</a:t>
                </a:r>
                <a:r>
                  <a:rPr lang="en-US" sz="2400" dirty="0">
                    <a:latin typeface="+mj-lt"/>
                  </a:rPr>
                  <a:t>=  </a:t>
                </a:r>
                <a14:m>
                  <m:oMath xmlns:m="http://schemas.openxmlformats.org/officeDocument/2006/math">
                    <m:f>
                      <m:fPr>
                        <m:ctrlPr>
                          <a:rPr lang="en-US" sz="2400" smtClean="0">
                            <a:latin typeface="+mj-lt"/>
                          </a:rPr>
                        </m:ctrlPr>
                      </m:fPr>
                      <m:num>
                        <m:r>
                          <m:rPr>
                            <m:sty m:val="p"/>
                          </m:rPr>
                          <a:rPr lang="en-US" sz="2400" b="0" i="0" smtClean="0">
                            <a:latin typeface="+mj-lt"/>
                          </a:rPr>
                          <m:t>X</m:t>
                        </m:r>
                        <m:r>
                          <a:rPr lang="en-US" sz="2400" b="0" i="0" smtClean="0">
                            <a:latin typeface="+mj-lt"/>
                          </a:rPr>
                          <m:t> −</m:t>
                        </m:r>
                        <m:r>
                          <m:rPr>
                            <m:sty m:val="p"/>
                          </m:rPr>
                          <a:rPr lang="en-US" sz="2400" b="0" i="0" smtClean="0">
                            <a:latin typeface="+mj-lt"/>
                          </a:rPr>
                          <m:t>Xmin</m:t>
                        </m:r>
                      </m:num>
                      <m:den>
                        <m:func>
                          <m:funcPr>
                            <m:ctrlPr>
                              <a:rPr lang="en-US" sz="2400" b="0" dirty="0" smtClean="0">
                                <a:latin typeface="+mj-lt"/>
                              </a:rPr>
                            </m:ctrlPr>
                          </m:funcPr>
                          <m:fName>
                            <m:r>
                              <m:rPr>
                                <m:sty m:val="p"/>
                              </m:rPr>
                              <a:rPr lang="en-US" sz="2400" b="0" i="0" dirty="0" smtClean="0">
                                <a:latin typeface="+mj-lt"/>
                              </a:rPr>
                              <m:t>X</m:t>
                            </m:r>
                            <m:r>
                              <m:rPr>
                                <m:sty m:val="p"/>
                              </m:rPr>
                              <a:rPr lang="en-US" sz="2400" b="0" i="0" dirty="0" smtClean="0">
                                <a:latin typeface="+mj-lt"/>
                              </a:rPr>
                              <m:t>max</m:t>
                            </m:r>
                          </m:fName>
                          <m:e>
                            <m:r>
                              <a:rPr lang="en-US" sz="2400" b="0" i="0" dirty="0" smtClean="0">
                                <a:latin typeface="+mj-lt"/>
                              </a:rPr>
                              <m:t>−</m:t>
                            </m:r>
                          </m:e>
                        </m:func>
                        <m:r>
                          <m:rPr>
                            <m:sty m:val="p"/>
                          </m:rPr>
                          <a:rPr lang="en-US" sz="2400" b="0" i="0" dirty="0" smtClean="0">
                            <a:latin typeface="+mj-lt"/>
                          </a:rPr>
                          <m:t>Xmin</m:t>
                        </m:r>
                      </m:den>
                    </m:f>
                  </m:oMath>
                </a14:m>
                <a:endParaRPr lang="en-US" sz="2800" dirty="0">
                  <a:solidFill>
                    <a:srgbClr val="000000"/>
                  </a:solidFill>
                  <a:latin typeface="+mj-lt"/>
                </a:endParaRPr>
              </a:p>
            </p:txBody>
          </p:sp>
        </mc:Choice>
        <mc:Fallback>
          <p:sp>
            <p:nvSpPr>
              <p:cNvPr id="13" name="Rectangle 12">
                <a:extLst>
                  <a:ext uri="{FF2B5EF4-FFF2-40B4-BE49-F238E27FC236}">
                    <a16:creationId xmlns:a16="http://schemas.microsoft.com/office/drawing/2014/main" id="{8C7DCF55-F8F2-D245-B3F6-C472A2F99EC5}"/>
                  </a:ext>
                </a:extLst>
              </p:cNvPr>
              <p:cNvSpPr>
                <a:spLocks noRot="1" noChangeAspect="1" noMove="1" noResize="1" noEditPoints="1" noAdjustHandles="1" noChangeArrowheads="1" noChangeShapeType="1" noTextEdit="1"/>
              </p:cNvSpPr>
              <p:nvPr/>
            </p:nvSpPr>
            <p:spPr>
              <a:xfrm>
                <a:off x="4976732" y="1929086"/>
                <a:ext cx="1942647" cy="823431"/>
              </a:xfrm>
              <a:prstGeom prst="rect">
                <a:avLst/>
              </a:prstGeom>
              <a:blipFill>
                <a:blip r:embed="rId4"/>
                <a:stretch>
                  <a:fillRect l="-3896" b="-606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FD26B19-7556-554B-824B-A04A7F912C88}"/>
              </a:ext>
            </a:extLst>
          </p:cNvPr>
          <p:cNvSpPr txBox="1"/>
          <p:nvPr/>
        </p:nvSpPr>
        <p:spPr>
          <a:xfrm>
            <a:off x="441863" y="4054574"/>
            <a:ext cx="2554545" cy="400110"/>
          </a:xfrm>
          <a:prstGeom prst="rect">
            <a:avLst/>
          </a:prstGeom>
          <a:solidFill>
            <a:srgbClr val="A21400"/>
          </a:solidFill>
        </p:spPr>
        <p:txBody>
          <a:bodyPr wrap="none" rtlCol="0">
            <a:spAutoFit/>
          </a:bodyPr>
          <a:lstStyle/>
          <a:p>
            <a:r>
              <a:rPr lang="en-US" sz="2000" b="1" dirty="0">
                <a:solidFill>
                  <a:schemeClr val="bg1"/>
                </a:solidFill>
                <a:latin typeface="+mj-lt"/>
              </a:rPr>
              <a:t>Input for normalization</a:t>
            </a:r>
          </a:p>
        </p:txBody>
      </p:sp>
      <p:grpSp>
        <p:nvGrpSpPr>
          <p:cNvPr id="12" name="Group 11">
            <a:extLst>
              <a:ext uri="{FF2B5EF4-FFF2-40B4-BE49-F238E27FC236}">
                <a16:creationId xmlns:a16="http://schemas.microsoft.com/office/drawing/2014/main" id="{DCA93BEB-031F-5745-A4E2-919C1AD295D9}"/>
              </a:ext>
            </a:extLst>
          </p:cNvPr>
          <p:cNvGrpSpPr/>
          <p:nvPr/>
        </p:nvGrpSpPr>
        <p:grpSpPr>
          <a:xfrm>
            <a:off x="1928921" y="3119862"/>
            <a:ext cx="8693922" cy="882997"/>
            <a:chOff x="4366074" y="2032018"/>
            <a:chExt cx="8693922" cy="882997"/>
          </a:xfrm>
        </p:grpSpPr>
        <p:sp>
          <p:nvSpPr>
            <p:cNvPr id="10" name="TextBox 9">
              <a:extLst>
                <a:ext uri="{FF2B5EF4-FFF2-40B4-BE49-F238E27FC236}">
                  <a16:creationId xmlns:a16="http://schemas.microsoft.com/office/drawing/2014/main" id="{BA16AF13-9EDF-BA4E-BD06-5FA2508DD356}"/>
                </a:ext>
              </a:extLst>
            </p:cNvPr>
            <p:cNvSpPr txBox="1"/>
            <p:nvPr/>
          </p:nvSpPr>
          <p:spPr>
            <a:xfrm>
              <a:off x="5282033" y="2053241"/>
              <a:ext cx="7777963" cy="861774"/>
            </a:xfrm>
            <a:prstGeom prst="rect">
              <a:avLst/>
            </a:prstGeom>
            <a:noFill/>
          </p:spPr>
          <p:txBody>
            <a:bodyPr wrap="none" rtlCol="0">
              <a:spAutoFit/>
            </a:bodyPr>
            <a:lstStyle/>
            <a:p>
              <a:r>
                <a:rPr lang="en-US" sz="1600" dirty="0">
                  <a:latin typeface="+mj-lt"/>
                </a:rPr>
                <a:t>X = the actual value of a variable		</a:t>
              </a:r>
              <a:r>
                <a:rPr lang="en-US" sz="1600" dirty="0" err="1">
                  <a:latin typeface="+mj-lt"/>
                </a:rPr>
                <a:t>Xmin</a:t>
              </a:r>
              <a:r>
                <a:rPr lang="en-US" sz="1600" dirty="0">
                  <a:latin typeface="+mj-lt"/>
                </a:rPr>
                <a:t>  = the minimum of all the values</a:t>
              </a:r>
            </a:p>
            <a:p>
              <a:r>
                <a:rPr lang="en-US" sz="1600" dirty="0" err="1">
                  <a:latin typeface="+mj-lt"/>
                </a:rPr>
                <a:t>Xmax</a:t>
              </a:r>
              <a:r>
                <a:rPr lang="en-US" sz="1600" dirty="0">
                  <a:latin typeface="+mj-lt"/>
                </a:rPr>
                <a:t> = the maximum of all the values	X</a:t>
              </a:r>
              <a:r>
                <a:rPr lang="en-US" sz="1600" baseline="30000" dirty="0">
                  <a:latin typeface="+mj-lt"/>
                </a:rPr>
                <a:t>’</a:t>
              </a:r>
              <a:r>
                <a:rPr lang="en-US" sz="1600" dirty="0">
                  <a:latin typeface="+mj-lt"/>
                </a:rPr>
                <a:t> = the normalized values in the range of [0, 1] </a:t>
              </a:r>
            </a:p>
            <a:p>
              <a:endParaRPr lang="en-US" sz="1600" dirty="0">
                <a:latin typeface="+mj-lt"/>
              </a:endParaRPr>
            </a:p>
          </p:txBody>
        </p:sp>
        <p:sp>
          <p:nvSpPr>
            <p:cNvPr id="11" name="Rectangle 10">
              <a:extLst>
                <a:ext uri="{FF2B5EF4-FFF2-40B4-BE49-F238E27FC236}">
                  <a16:creationId xmlns:a16="http://schemas.microsoft.com/office/drawing/2014/main" id="{49329040-F4B0-E04E-85AE-010AF5C3F6C9}"/>
                </a:ext>
              </a:extLst>
            </p:cNvPr>
            <p:cNvSpPr/>
            <p:nvPr/>
          </p:nvSpPr>
          <p:spPr>
            <a:xfrm>
              <a:off x="4366074" y="2032018"/>
              <a:ext cx="770660" cy="338554"/>
            </a:xfrm>
            <a:prstGeom prst="rect">
              <a:avLst/>
            </a:prstGeom>
          </p:spPr>
          <p:txBody>
            <a:bodyPr wrap="none">
              <a:spAutoFit/>
            </a:bodyPr>
            <a:lstStyle/>
            <a:p>
              <a:r>
                <a:rPr lang="en-US" sz="1600" b="1" dirty="0"/>
                <a:t>where</a:t>
              </a:r>
              <a:r>
                <a:rPr lang="en-US" sz="1600" dirty="0"/>
                <a:t> </a:t>
              </a:r>
            </a:p>
          </p:txBody>
        </p:sp>
      </p:grpSp>
      <p:grpSp>
        <p:nvGrpSpPr>
          <p:cNvPr id="21" name="Group 20">
            <a:extLst>
              <a:ext uri="{FF2B5EF4-FFF2-40B4-BE49-F238E27FC236}">
                <a16:creationId xmlns:a16="http://schemas.microsoft.com/office/drawing/2014/main" id="{0C8482FE-1467-8745-A86E-13E20110624C}"/>
              </a:ext>
            </a:extLst>
          </p:cNvPr>
          <p:cNvGrpSpPr/>
          <p:nvPr/>
        </p:nvGrpSpPr>
        <p:grpSpPr>
          <a:xfrm>
            <a:off x="2844880" y="4711386"/>
            <a:ext cx="10581653" cy="1785104"/>
            <a:chOff x="2516295" y="4571246"/>
            <a:chExt cx="10581653" cy="1785104"/>
          </a:xfrm>
        </p:grpSpPr>
        <p:sp>
          <p:nvSpPr>
            <p:cNvPr id="19" name="Rectangle 18">
              <a:extLst>
                <a:ext uri="{FF2B5EF4-FFF2-40B4-BE49-F238E27FC236}">
                  <a16:creationId xmlns:a16="http://schemas.microsoft.com/office/drawing/2014/main" id="{3EA93538-DB1D-324A-B57D-E5F35533A9E7}"/>
                </a:ext>
              </a:extLst>
            </p:cNvPr>
            <p:cNvSpPr/>
            <p:nvPr/>
          </p:nvSpPr>
          <p:spPr>
            <a:xfrm>
              <a:off x="2516295" y="4571246"/>
              <a:ext cx="4485653" cy="1785104"/>
            </a:xfrm>
            <a:prstGeom prst="rect">
              <a:avLst/>
            </a:prstGeom>
          </p:spPr>
          <p:txBody>
            <a:bodyPr wrap="square">
              <a:spAutoFit/>
            </a:bodyPr>
            <a:lstStyle/>
            <a:p>
              <a:pPr marL="285750" indent="-285750">
                <a:buBlip>
                  <a:blip r:embed="rId5"/>
                </a:buBlip>
              </a:pPr>
              <a:r>
                <a:rPr lang="en-US" sz="2200" dirty="0">
                  <a:latin typeface="+mj-lt"/>
                </a:rPr>
                <a:t>Budget </a:t>
              </a:r>
            </a:p>
            <a:p>
              <a:pPr marL="285750" indent="-285750">
                <a:buBlip>
                  <a:blip r:embed="rId5"/>
                </a:buBlip>
              </a:pPr>
              <a:r>
                <a:rPr lang="en-US" sz="2200" dirty="0">
                  <a:latin typeface="+mj-lt"/>
                </a:rPr>
                <a:t>Total gross</a:t>
              </a:r>
            </a:p>
            <a:p>
              <a:pPr marL="285750" indent="-285750">
                <a:buBlip>
                  <a:blip r:embed="rId5"/>
                </a:buBlip>
              </a:pPr>
              <a:r>
                <a:rPr lang="en-US" sz="2200" dirty="0">
                  <a:latin typeface="+mj-lt"/>
                </a:rPr>
                <a:t>Star power </a:t>
              </a:r>
            </a:p>
            <a:p>
              <a:pPr marL="285750" indent="-285750">
                <a:buBlip>
                  <a:blip r:embed="rId5"/>
                </a:buBlip>
              </a:pPr>
              <a:r>
                <a:rPr lang="en-US" sz="2200" dirty="0">
                  <a:latin typeface="+mj-lt"/>
                </a:rPr>
                <a:t>Average production</a:t>
              </a:r>
            </a:p>
            <a:p>
              <a:pPr marL="285750" indent="-285750">
                <a:buBlip>
                  <a:blip r:embed="rId5"/>
                </a:buBlip>
              </a:pPr>
              <a:r>
                <a:rPr lang="en-US" sz="2200" dirty="0">
                  <a:latin typeface="+mj-lt"/>
                </a:rPr>
                <a:t>Average total gross of each month</a:t>
              </a:r>
            </a:p>
          </p:txBody>
        </p:sp>
        <p:sp>
          <p:nvSpPr>
            <p:cNvPr id="20" name="Rectangle 19">
              <a:extLst>
                <a:ext uri="{FF2B5EF4-FFF2-40B4-BE49-F238E27FC236}">
                  <a16:creationId xmlns:a16="http://schemas.microsoft.com/office/drawing/2014/main" id="{B82EED9C-07C0-6141-B71C-B7FE074632D0}"/>
                </a:ext>
              </a:extLst>
            </p:cNvPr>
            <p:cNvSpPr/>
            <p:nvPr/>
          </p:nvSpPr>
          <p:spPr>
            <a:xfrm>
              <a:off x="7001948" y="4571246"/>
              <a:ext cx="6096000" cy="1446550"/>
            </a:xfrm>
            <a:prstGeom prst="rect">
              <a:avLst/>
            </a:prstGeom>
          </p:spPr>
          <p:txBody>
            <a:bodyPr>
              <a:spAutoFit/>
            </a:bodyPr>
            <a:lstStyle/>
            <a:p>
              <a:pPr marL="285750" indent="-285750">
                <a:buBlip>
                  <a:blip r:embed="rId5"/>
                </a:buBlip>
              </a:pPr>
              <a:r>
                <a:rPr lang="en-US" sz="2200" dirty="0">
                  <a:latin typeface="+mj-lt"/>
                </a:rPr>
                <a:t>View Count</a:t>
              </a:r>
            </a:p>
            <a:p>
              <a:pPr marL="285750" indent="-285750">
                <a:buBlip>
                  <a:blip r:embed="rId5"/>
                </a:buBlip>
              </a:pPr>
              <a:r>
                <a:rPr lang="en-US" sz="2200" dirty="0">
                  <a:latin typeface="+mj-lt"/>
                </a:rPr>
                <a:t>Like Count</a:t>
              </a:r>
            </a:p>
            <a:p>
              <a:pPr marL="285750" indent="-285750">
                <a:buBlip>
                  <a:blip r:embed="rId5"/>
                </a:buBlip>
              </a:pPr>
              <a:r>
                <a:rPr lang="en-US" sz="2200" dirty="0">
                  <a:latin typeface="+mj-lt"/>
                </a:rPr>
                <a:t>Dislike Count</a:t>
              </a:r>
            </a:p>
            <a:p>
              <a:pPr marL="285750" indent="-285750">
                <a:buBlip>
                  <a:blip r:embed="rId5"/>
                </a:buBlip>
              </a:pPr>
              <a:r>
                <a:rPr lang="en-US" sz="2200" dirty="0">
                  <a:latin typeface="+mj-lt"/>
                </a:rPr>
                <a:t>Comment Count</a:t>
              </a:r>
            </a:p>
          </p:txBody>
        </p:sp>
      </p:grpSp>
    </p:spTree>
    <p:extLst>
      <p:ext uri="{BB962C8B-B14F-4D97-AF65-F5344CB8AC3E}">
        <p14:creationId xmlns:p14="http://schemas.microsoft.com/office/powerpoint/2010/main" val="4163430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B5ED89-7AB6-E444-971A-F4BA9F4E4FF1}"/>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501824" y="252088"/>
            <a:ext cx="4025205"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effectLst/>
              </a:rPr>
              <a:t>Data Summary</a:t>
            </a: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18</a:t>
            </a:fld>
            <a:endParaRPr lang="en-US"/>
          </a:p>
        </p:txBody>
      </p:sp>
      <p:sp>
        <p:nvSpPr>
          <p:cNvPr id="9" name="Rectangle 8">
            <a:extLst>
              <a:ext uri="{FF2B5EF4-FFF2-40B4-BE49-F238E27FC236}">
                <a16:creationId xmlns:a16="http://schemas.microsoft.com/office/drawing/2014/main" id="{EEE5D1B5-0A47-1D42-AAF4-06BC093D1C82}"/>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2BF4FF51-F50B-194B-894C-70B682218B11}"/>
              </a:ext>
            </a:extLst>
          </p:cNvPr>
          <p:cNvGraphicFramePr>
            <a:graphicFrameLocks noGrp="1"/>
          </p:cNvGraphicFramePr>
          <p:nvPr>
            <p:extLst>
              <p:ext uri="{D42A27DB-BD31-4B8C-83A1-F6EECF244321}">
                <p14:modId xmlns:p14="http://schemas.microsoft.com/office/powerpoint/2010/main" val="2252699774"/>
              </p:ext>
            </p:extLst>
          </p:nvPr>
        </p:nvGraphicFramePr>
        <p:xfrm>
          <a:off x="1244183" y="2210903"/>
          <a:ext cx="9020748" cy="1335711"/>
        </p:xfrm>
        <a:graphic>
          <a:graphicData uri="http://schemas.openxmlformats.org/drawingml/2006/table">
            <a:tbl>
              <a:tblPr firstRow="1" bandRow="1">
                <a:tableStyleId>{5C22544A-7EE6-4342-B048-85BDC9FD1C3A}</a:tableStyleId>
              </a:tblPr>
              <a:tblGrid>
                <a:gridCol w="2255187">
                  <a:extLst>
                    <a:ext uri="{9D8B030D-6E8A-4147-A177-3AD203B41FA5}">
                      <a16:colId xmlns:a16="http://schemas.microsoft.com/office/drawing/2014/main" val="2809739040"/>
                    </a:ext>
                  </a:extLst>
                </a:gridCol>
                <a:gridCol w="2255187">
                  <a:extLst>
                    <a:ext uri="{9D8B030D-6E8A-4147-A177-3AD203B41FA5}">
                      <a16:colId xmlns:a16="http://schemas.microsoft.com/office/drawing/2014/main" val="815468692"/>
                    </a:ext>
                  </a:extLst>
                </a:gridCol>
                <a:gridCol w="2255187">
                  <a:extLst>
                    <a:ext uri="{9D8B030D-6E8A-4147-A177-3AD203B41FA5}">
                      <a16:colId xmlns:a16="http://schemas.microsoft.com/office/drawing/2014/main" val="205316020"/>
                    </a:ext>
                  </a:extLst>
                </a:gridCol>
                <a:gridCol w="2255187">
                  <a:extLst>
                    <a:ext uri="{9D8B030D-6E8A-4147-A177-3AD203B41FA5}">
                      <a16:colId xmlns:a16="http://schemas.microsoft.com/office/drawing/2014/main" val="125633676"/>
                    </a:ext>
                  </a:extLst>
                </a:gridCol>
              </a:tblGrid>
              <a:tr h="445237">
                <a:tc>
                  <a:txBody>
                    <a:bodyPr/>
                    <a:lstStyle/>
                    <a:p>
                      <a:pPr algn="ctr"/>
                      <a:r>
                        <a:rPr lang="en-US" dirty="0"/>
                        <a:t>913 Movies</a:t>
                      </a:r>
                    </a:p>
                  </a:txBody>
                  <a:tcPr anchor="ctr">
                    <a:solidFill>
                      <a:srgbClr val="A21400"/>
                    </a:solidFill>
                  </a:tcPr>
                </a:tc>
                <a:tc>
                  <a:txBody>
                    <a:bodyPr/>
                    <a:lstStyle/>
                    <a:p>
                      <a:pPr algn="ctr"/>
                      <a:r>
                        <a:rPr lang="en-US" dirty="0"/>
                        <a:t>Min</a:t>
                      </a:r>
                    </a:p>
                  </a:txBody>
                  <a:tcPr anchor="ctr">
                    <a:solidFill>
                      <a:srgbClr val="A21400"/>
                    </a:solidFill>
                  </a:tcPr>
                </a:tc>
                <a:tc>
                  <a:txBody>
                    <a:bodyPr/>
                    <a:lstStyle/>
                    <a:p>
                      <a:pPr algn="ctr"/>
                      <a:r>
                        <a:rPr lang="en-US" dirty="0"/>
                        <a:t>Max</a:t>
                      </a:r>
                    </a:p>
                  </a:txBody>
                  <a:tcPr anchor="ctr">
                    <a:solidFill>
                      <a:srgbClr val="A21400"/>
                    </a:solidFill>
                  </a:tcPr>
                </a:tc>
                <a:tc>
                  <a:txBody>
                    <a:bodyPr/>
                    <a:lstStyle/>
                    <a:p>
                      <a:pPr algn="ctr"/>
                      <a:r>
                        <a:rPr lang="en-US" dirty="0"/>
                        <a:t>Average</a:t>
                      </a:r>
                    </a:p>
                  </a:txBody>
                  <a:tcPr anchor="ctr">
                    <a:solidFill>
                      <a:srgbClr val="A21400"/>
                    </a:solidFill>
                  </a:tcPr>
                </a:tc>
                <a:extLst>
                  <a:ext uri="{0D108BD9-81ED-4DB2-BD59-A6C34878D82A}">
                    <a16:rowId xmlns:a16="http://schemas.microsoft.com/office/drawing/2014/main" val="3524450532"/>
                  </a:ext>
                </a:extLst>
              </a:tr>
              <a:tr h="445237">
                <a:tc>
                  <a:txBody>
                    <a:bodyPr/>
                    <a:lstStyle/>
                    <a:p>
                      <a:pPr algn="ctr"/>
                      <a:r>
                        <a:rPr lang="en-US" dirty="0">
                          <a:solidFill>
                            <a:schemeClr val="bg1"/>
                          </a:solidFill>
                        </a:rPr>
                        <a:t>Budget</a:t>
                      </a:r>
                    </a:p>
                  </a:txBody>
                  <a:tcPr anchor="ctr">
                    <a:solidFill>
                      <a:srgbClr val="A21400"/>
                    </a:solidFill>
                  </a:tcPr>
                </a:tc>
                <a:tc>
                  <a:txBody>
                    <a:bodyPr/>
                    <a:lstStyle/>
                    <a:p>
                      <a:pPr algn="ctr"/>
                      <a:r>
                        <a:rPr lang="en-US" dirty="0"/>
                        <a:t>50,000</a:t>
                      </a:r>
                    </a:p>
                  </a:txBody>
                  <a:tcPr anchor="ctr">
                    <a:solidFill>
                      <a:schemeClr val="bg2"/>
                    </a:solidFill>
                  </a:tcPr>
                </a:tc>
                <a:tc>
                  <a:txBody>
                    <a:bodyPr/>
                    <a:lstStyle/>
                    <a:p>
                      <a:pPr algn="ctr"/>
                      <a:r>
                        <a:rPr lang="en-US" dirty="0"/>
                        <a:t>275,000,000</a:t>
                      </a:r>
                    </a:p>
                  </a:txBody>
                  <a:tcPr anchor="ctr">
                    <a:solidFill>
                      <a:schemeClr val="bg2"/>
                    </a:solidFill>
                  </a:tcPr>
                </a:tc>
                <a:tc>
                  <a:txBody>
                    <a:bodyPr/>
                    <a:lstStyle/>
                    <a:p>
                      <a:pPr algn="ctr"/>
                      <a:r>
                        <a:rPr lang="en-US" dirty="0"/>
                        <a:t>28,615,052.48</a:t>
                      </a:r>
                    </a:p>
                  </a:txBody>
                  <a:tcPr anchor="ctr">
                    <a:solidFill>
                      <a:schemeClr val="bg2"/>
                    </a:solidFill>
                  </a:tcPr>
                </a:tc>
                <a:extLst>
                  <a:ext uri="{0D108BD9-81ED-4DB2-BD59-A6C34878D82A}">
                    <a16:rowId xmlns:a16="http://schemas.microsoft.com/office/drawing/2014/main" val="2382575653"/>
                  </a:ext>
                </a:extLst>
              </a:tr>
              <a:tr h="445237">
                <a:tc>
                  <a:txBody>
                    <a:bodyPr/>
                    <a:lstStyle/>
                    <a:p>
                      <a:pPr algn="ctr"/>
                      <a:r>
                        <a:rPr lang="en-US" dirty="0">
                          <a:solidFill>
                            <a:schemeClr val="bg1"/>
                          </a:solidFill>
                        </a:rPr>
                        <a:t>Total Gross</a:t>
                      </a:r>
                    </a:p>
                  </a:txBody>
                  <a:tcPr anchor="ctr">
                    <a:solidFill>
                      <a:srgbClr val="A21400"/>
                    </a:solidFill>
                  </a:tcPr>
                </a:tc>
                <a:tc>
                  <a:txBody>
                    <a:bodyPr/>
                    <a:lstStyle/>
                    <a:p>
                      <a:pPr algn="ctr"/>
                      <a:r>
                        <a:rPr lang="en-US" dirty="0"/>
                        <a:t>1,632</a:t>
                      </a:r>
                    </a:p>
                  </a:txBody>
                  <a:tcPr anchor="ctr">
                    <a:solidFill>
                      <a:schemeClr val="bg2"/>
                    </a:solidFill>
                  </a:tcPr>
                </a:tc>
                <a:tc>
                  <a:txBody>
                    <a:bodyPr/>
                    <a:lstStyle/>
                    <a:p>
                      <a:pPr algn="ctr"/>
                      <a:r>
                        <a:rPr lang="en-US" dirty="0"/>
                        <a:t>428,123,608</a:t>
                      </a:r>
                    </a:p>
                  </a:txBody>
                  <a:tcPr anchor="ctr">
                    <a:solidFill>
                      <a:schemeClr val="bg2"/>
                    </a:solidFill>
                  </a:tcPr>
                </a:tc>
                <a:tc>
                  <a:txBody>
                    <a:bodyPr/>
                    <a:lstStyle/>
                    <a:p>
                      <a:pPr algn="ctr"/>
                      <a:r>
                        <a:rPr lang="en-US" dirty="0"/>
                        <a:t>78,851,145.19</a:t>
                      </a:r>
                    </a:p>
                  </a:txBody>
                  <a:tcPr anchor="ctr">
                    <a:solidFill>
                      <a:schemeClr val="bg2"/>
                    </a:solidFill>
                  </a:tcPr>
                </a:tc>
                <a:extLst>
                  <a:ext uri="{0D108BD9-81ED-4DB2-BD59-A6C34878D82A}">
                    <a16:rowId xmlns:a16="http://schemas.microsoft.com/office/drawing/2014/main" val="1191987751"/>
                  </a:ext>
                </a:extLst>
              </a:tr>
            </a:tbl>
          </a:graphicData>
        </a:graphic>
      </p:graphicFrame>
      <p:graphicFrame>
        <p:nvGraphicFramePr>
          <p:cNvPr id="14" name="Table 13">
            <a:extLst>
              <a:ext uri="{FF2B5EF4-FFF2-40B4-BE49-F238E27FC236}">
                <a16:creationId xmlns:a16="http://schemas.microsoft.com/office/drawing/2014/main" id="{1516FF1B-997F-9644-B8BB-9602D0C426CE}"/>
              </a:ext>
            </a:extLst>
          </p:cNvPr>
          <p:cNvGraphicFramePr>
            <a:graphicFrameLocks noGrp="1"/>
          </p:cNvGraphicFramePr>
          <p:nvPr>
            <p:extLst>
              <p:ext uri="{D42A27DB-BD31-4B8C-83A1-F6EECF244321}">
                <p14:modId xmlns:p14="http://schemas.microsoft.com/office/powerpoint/2010/main" val="848148695"/>
              </p:ext>
            </p:extLst>
          </p:nvPr>
        </p:nvGraphicFramePr>
        <p:xfrm>
          <a:off x="2371776" y="4340061"/>
          <a:ext cx="6765561" cy="890474"/>
        </p:xfrm>
        <a:graphic>
          <a:graphicData uri="http://schemas.openxmlformats.org/drawingml/2006/table">
            <a:tbl>
              <a:tblPr firstRow="1" bandRow="1">
                <a:tableStyleId>{5C22544A-7EE6-4342-B048-85BDC9FD1C3A}</a:tableStyleId>
              </a:tblPr>
              <a:tblGrid>
                <a:gridCol w="2255187">
                  <a:extLst>
                    <a:ext uri="{9D8B030D-6E8A-4147-A177-3AD203B41FA5}">
                      <a16:colId xmlns:a16="http://schemas.microsoft.com/office/drawing/2014/main" val="4124528794"/>
                    </a:ext>
                  </a:extLst>
                </a:gridCol>
                <a:gridCol w="2255187">
                  <a:extLst>
                    <a:ext uri="{9D8B030D-6E8A-4147-A177-3AD203B41FA5}">
                      <a16:colId xmlns:a16="http://schemas.microsoft.com/office/drawing/2014/main" val="1737631666"/>
                    </a:ext>
                  </a:extLst>
                </a:gridCol>
                <a:gridCol w="2255187">
                  <a:extLst>
                    <a:ext uri="{9D8B030D-6E8A-4147-A177-3AD203B41FA5}">
                      <a16:colId xmlns:a16="http://schemas.microsoft.com/office/drawing/2014/main" val="1704100829"/>
                    </a:ext>
                  </a:extLst>
                </a:gridCol>
              </a:tblGrid>
              <a:tr h="4452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913 Movies</a:t>
                      </a:r>
                    </a:p>
                  </a:txBody>
                  <a:tcPr anchor="ctr">
                    <a:solidFill>
                      <a:srgbClr val="A21400"/>
                    </a:solidFill>
                  </a:tcPr>
                </a:tc>
                <a:tc>
                  <a:txBody>
                    <a:bodyPr/>
                    <a:lstStyle/>
                    <a:p>
                      <a:pPr algn="ctr"/>
                      <a:r>
                        <a:rPr lang="en-US" dirty="0"/>
                        <a:t>Profit</a:t>
                      </a:r>
                    </a:p>
                  </a:txBody>
                  <a:tcPr anchor="ctr">
                    <a:solidFill>
                      <a:srgbClr val="A21400"/>
                    </a:solidFill>
                  </a:tcPr>
                </a:tc>
                <a:tc>
                  <a:txBody>
                    <a:bodyPr/>
                    <a:lstStyle/>
                    <a:p>
                      <a:pPr algn="ctr"/>
                      <a:r>
                        <a:rPr lang="en-US" dirty="0"/>
                        <a:t>Loss</a:t>
                      </a:r>
                    </a:p>
                  </a:txBody>
                  <a:tcPr anchor="ctr">
                    <a:solidFill>
                      <a:srgbClr val="A21400"/>
                    </a:solidFill>
                  </a:tcPr>
                </a:tc>
                <a:extLst>
                  <a:ext uri="{0D108BD9-81ED-4DB2-BD59-A6C34878D82A}">
                    <a16:rowId xmlns:a16="http://schemas.microsoft.com/office/drawing/2014/main" val="2465682117"/>
                  </a:ext>
                </a:extLst>
              </a:tr>
              <a:tr h="445237">
                <a:tc>
                  <a:txBody>
                    <a:bodyPr/>
                    <a:lstStyle/>
                    <a:p>
                      <a:pPr algn="ctr"/>
                      <a:r>
                        <a:rPr lang="en-US" b="1" dirty="0">
                          <a:solidFill>
                            <a:schemeClr val="bg1"/>
                          </a:solidFill>
                        </a:rPr>
                        <a:t>#Movies</a:t>
                      </a:r>
                    </a:p>
                  </a:txBody>
                  <a:tcPr anchor="ctr">
                    <a:solidFill>
                      <a:srgbClr val="A21400"/>
                    </a:solidFill>
                  </a:tcPr>
                </a:tc>
                <a:tc>
                  <a:txBody>
                    <a:bodyPr/>
                    <a:lstStyle/>
                    <a:p>
                      <a:pPr algn="ctr"/>
                      <a:r>
                        <a:rPr lang="en-US" dirty="0"/>
                        <a:t>659</a:t>
                      </a:r>
                    </a:p>
                  </a:txBody>
                  <a:tcPr anchor="ctr">
                    <a:solidFill>
                      <a:schemeClr val="bg2"/>
                    </a:solidFill>
                  </a:tcPr>
                </a:tc>
                <a:tc>
                  <a:txBody>
                    <a:bodyPr/>
                    <a:lstStyle/>
                    <a:p>
                      <a:pPr algn="ctr"/>
                      <a:r>
                        <a:rPr lang="en-US" dirty="0"/>
                        <a:t>254</a:t>
                      </a:r>
                    </a:p>
                  </a:txBody>
                  <a:tcPr anchor="ctr">
                    <a:solidFill>
                      <a:schemeClr val="bg2"/>
                    </a:solidFill>
                  </a:tcPr>
                </a:tc>
                <a:extLst>
                  <a:ext uri="{0D108BD9-81ED-4DB2-BD59-A6C34878D82A}">
                    <a16:rowId xmlns:a16="http://schemas.microsoft.com/office/drawing/2014/main" val="1016577037"/>
                  </a:ext>
                </a:extLst>
              </a:tr>
            </a:tbl>
          </a:graphicData>
        </a:graphic>
      </p:graphicFrame>
    </p:spTree>
    <p:extLst>
      <p:ext uri="{BB962C8B-B14F-4D97-AF65-F5344CB8AC3E}">
        <p14:creationId xmlns:p14="http://schemas.microsoft.com/office/powerpoint/2010/main" val="3544027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FBB120-F926-834C-B765-B693DB06282C}"/>
              </a:ext>
            </a:extLst>
          </p:cNvPr>
          <p:cNvPicPr>
            <a:picLocks noChangeAspect="1"/>
          </p:cNvPicPr>
          <p:nvPr/>
        </p:nvPicPr>
        <p:blipFill rotWithShape="1">
          <a:blip r:embed="rId5">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11" name="Slide Number Placeholder 10">
            <a:extLst>
              <a:ext uri="{FF2B5EF4-FFF2-40B4-BE49-F238E27FC236}">
                <a16:creationId xmlns:a16="http://schemas.microsoft.com/office/drawing/2014/main" id="{873DDBCC-627C-B64F-8E71-0BDE9937F1C7}"/>
              </a:ext>
            </a:extLst>
          </p:cNvPr>
          <p:cNvSpPr>
            <a:spLocks noGrp="1"/>
          </p:cNvSpPr>
          <p:nvPr>
            <p:ph type="sldNum" sz="quarter" idx="12"/>
          </p:nvPr>
        </p:nvSpPr>
        <p:spPr/>
        <p:txBody>
          <a:bodyPr/>
          <a:lstStyle/>
          <a:p>
            <a:fld id="{63255FBC-E81E-9242-AFE7-BCA59B069CC6}" type="slidenum">
              <a:rPr lang="en-US" smtClean="0"/>
              <a:t>1</a:t>
            </a:fld>
            <a:endParaRPr lang="en-US"/>
          </a:p>
        </p:txBody>
      </p:sp>
      <p:sp>
        <p:nvSpPr>
          <p:cNvPr id="13" name="Rectangle 12">
            <a:extLst>
              <a:ext uri="{FF2B5EF4-FFF2-40B4-BE49-F238E27FC236}">
                <a16:creationId xmlns:a16="http://schemas.microsoft.com/office/drawing/2014/main" id="{210E970F-2962-B342-89A1-697A6ACB43EF}"/>
              </a:ext>
            </a:extLst>
          </p:cNvPr>
          <p:cNvSpPr/>
          <p:nvPr/>
        </p:nvSpPr>
        <p:spPr>
          <a:xfrm>
            <a:off x="0" y="1"/>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Forecasting Movie Revenue With Fusing Neural Network">
            <a:hlinkClick r:id="" action="ppaction://media"/>
            <a:extLst>
              <a:ext uri="{FF2B5EF4-FFF2-40B4-BE49-F238E27FC236}">
                <a16:creationId xmlns:a16="http://schemas.microsoft.com/office/drawing/2014/main" id="{F09C4E1E-6A59-6A43-A24F-68C5C470319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88" y="1588"/>
            <a:ext cx="12192000" cy="6858000"/>
          </a:xfrm>
          <a:prstGeom prst="rect">
            <a:avLst/>
          </a:prstGeom>
        </p:spPr>
      </p:pic>
    </p:spTree>
    <p:extLst>
      <p:ext uri="{BB962C8B-B14F-4D97-AF65-F5344CB8AC3E}">
        <p14:creationId xmlns:p14="http://schemas.microsoft.com/office/powerpoint/2010/main" val="999094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C34F50-11A0-B54C-BC7C-E8E77820FF94}"/>
              </a:ext>
            </a:extLst>
          </p:cNvPr>
          <p:cNvSpPr>
            <a:spLocks noGrp="1"/>
          </p:cNvSpPr>
          <p:nvPr>
            <p:ph type="sldNum" sz="quarter" idx="12"/>
          </p:nvPr>
        </p:nvSpPr>
        <p:spPr/>
        <p:txBody>
          <a:bodyPr/>
          <a:lstStyle/>
          <a:p>
            <a:fld id="{63255FBC-E81E-9242-AFE7-BCA59B069CC6}" type="slidenum">
              <a:rPr lang="en-US" sz="1600" smtClean="0"/>
              <a:t>19</a:t>
            </a:fld>
            <a:endParaRPr lang="en-US" dirty="0"/>
          </a:p>
        </p:txBody>
      </p:sp>
      <p:pic>
        <p:nvPicPr>
          <p:cNvPr id="6" name="Picture 5">
            <a:extLst>
              <a:ext uri="{FF2B5EF4-FFF2-40B4-BE49-F238E27FC236}">
                <a16:creationId xmlns:a16="http://schemas.microsoft.com/office/drawing/2014/main" id="{34EA4A8C-EADE-6846-B22F-EC9F4BF74E7F}"/>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40000" contrast="-20000"/>
                    </a14:imgEffect>
                  </a14:imgLayer>
                </a14:imgProps>
              </a:ext>
            </a:extLst>
          </a:blip>
          <a:srcRect r="35201" b="3729"/>
          <a:stretch/>
        </p:blipFill>
        <p:spPr>
          <a:xfrm>
            <a:off x="0" y="0"/>
            <a:ext cx="3394129" cy="6858000"/>
          </a:xfrm>
          <a:prstGeom prst="rect">
            <a:avLst/>
          </a:prstGeom>
        </p:spPr>
      </p:pic>
      <p:sp>
        <p:nvSpPr>
          <p:cNvPr id="11" name="TextBox 10">
            <a:extLst>
              <a:ext uri="{FF2B5EF4-FFF2-40B4-BE49-F238E27FC236}">
                <a16:creationId xmlns:a16="http://schemas.microsoft.com/office/drawing/2014/main" id="{E5696F5A-D246-F749-8D83-9BCD83947641}"/>
              </a:ext>
            </a:extLst>
          </p:cNvPr>
          <p:cNvSpPr txBox="1"/>
          <p:nvPr/>
        </p:nvSpPr>
        <p:spPr>
          <a:xfrm>
            <a:off x="4086911" y="393287"/>
            <a:ext cx="5647315" cy="5823454"/>
          </a:xfrm>
          <a:prstGeom prst="rect">
            <a:avLst/>
          </a:prstGeom>
          <a:noFill/>
        </p:spPr>
        <p:txBody>
          <a:bodyPr wrap="none" rtlCol="0">
            <a:spAutoFit/>
          </a:bodyPr>
          <a:lstStyle/>
          <a:p>
            <a:pPr marL="285750" indent="-285750">
              <a:lnSpc>
                <a:spcPct val="150000"/>
              </a:lnSpc>
              <a:buBlip>
                <a:blip r:embed="rId4"/>
              </a:buBlip>
            </a:pPr>
            <a:r>
              <a:rPr lang="en-US" sz="3200" b="1" dirty="0">
                <a:solidFill>
                  <a:srgbClr val="AB1500"/>
                </a:solidFill>
              </a:rPr>
              <a:t>  </a:t>
            </a:r>
            <a:r>
              <a:rPr lang="en-US" sz="3600" b="1" dirty="0">
                <a:solidFill>
                  <a:srgbClr val="AAAAAA"/>
                </a:solidFill>
              </a:rPr>
              <a:t>Motivation</a:t>
            </a:r>
            <a:endParaRPr lang="en-US" sz="3200" b="1" dirty="0">
              <a:solidFill>
                <a:srgbClr val="AAAAAA"/>
              </a:solidFill>
            </a:endParaRPr>
          </a:p>
          <a:p>
            <a:pPr marL="285750" indent="-285750">
              <a:lnSpc>
                <a:spcPct val="150000"/>
              </a:lnSpc>
              <a:buBlip>
                <a:blip r:embed="rId4"/>
              </a:buBlip>
            </a:pPr>
            <a:r>
              <a:rPr lang="en-US" sz="3600" b="1" dirty="0"/>
              <a:t>  </a:t>
            </a:r>
            <a:r>
              <a:rPr lang="en-US" sz="3600" b="1" dirty="0">
                <a:solidFill>
                  <a:srgbClr val="AAAAAA"/>
                </a:solidFill>
              </a:rPr>
              <a:t>Related Work</a:t>
            </a:r>
          </a:p>
          <a:p>
            <a:pPr marL="285750" indent="-285750">
              <a:lnSpc>
                <a:spcPct val="150000"/>
              </a:lnSpc>
              <a:buBlip>
                <a:blip r:embed="rId4"/>
              </a:buBlip>
            </a:pPr>
            <a:r>
              <a:rPr lang="en-US" sz="3600" b="1" dirty="0">
                <a:solidFill>
                  <a:srgbClr val="AAAAAA"/>
                </a:solidFill>
              </a:rPr>
              <a:t>  Dataset</a:t>
            </a:r>
          </a:p>
          <a:p>
            <a:pPr marL="285750" indent="-285750">
              <a:lnSpc>
                <a:spcPct val="150000"/>
              </a:lnSpc>
              <a:buBlip>
                <a:blip r:embed="rId4"/>
              </a:buBlip>
            </a:pPr>
            <a:r>
              <a:rPr lang="en-US" sz="3600" dirty="0">
                <a:solidFill>
                  <a:srgbClr val="AAAAAA"/>
                </a:solidFill>
              </a:rPr>
              <a:t>  </a:t>
            </a:r>
            <a:r>
              <a:rPr lang="en-US" sz="3600" b="1" dirty="0">
                <a:solidFill>
                  <a:srgbClr val="C00000"/>
                </a:solidFill>
              </a:rPr>
              <a:t>Data Preprocessing</a:t>
            </a:r>
          </a:p>
          <a:p>
            <a:pPr marL="285750" indent="-285750">
              <a:lnSpc>
                <a:spcPct val="150000"/>
              </a:lnSpc>
              <a:buBlip>
                <a:blip r:embed="rId4"/>
              </a:buBlip>
            </a:pPr>
            <a:r>
              <a:rPr lang="en-US" sz="3600" dirty="0">
                <a:solidFill>
                  <a:srgbClr val="AAAAAA"/>
                </a:solidFill>
              </a:rPr>
              <a:t>  Methodology</a:t>
            </a:r>
          </a:p>
          <a:p>
            <a:pPr marL="285750" indent="-285750">
              <a:lnSpc>
                <a:spcPct val="150000"/>
              </a:lnSpc>
              <a:buBlip>
                <a:blip r:embed="rId4"/>
              </a:buBlip>
            </a:pPr>
            <a:r>
              <a:rPr lang="en-US" sz="3600" dirty="0">
                <a:solidFill>
                  <a:srgbClr val="AAAAAA"/>
                </a:solidFill>
              </a:rPr>
              <a:t>  Experimental Results</a:t>
            </a:r>
          </a:p>
          <a:p>
            <a:pPr marL="285750" indent="-285750">
              <a:lnSpc>
                <a:spcPct val="150000"/>
              </a:lnSpc>
              <a:buBlip>
                <a:blip r:embed="rId4"/>
              </a:buBlip>
            </a:pPr>
            <a:r>
              <a:rPr lang="en-US" sz="3600" dirty="0">
                <a:solidFill>
                  <a:srgbClr val="AAAAAA"/>
                </a:solidFill>
              </a:rPr>
              <a:t>  Conclusion and Suggestion</a:t>
            </a:r>
          </a:p>
        </p:txBody>
      </p:sp>
    </p:spTree>
    <p:extLst>
      <p:ext uri="{BB962C8B-B14F-4D97-AF65-F5344CB8AC3E}">
        <p14:creationId xmlns:p14="http://schemas.microsoft.com/office/powerpoint/2010/main" val="42605624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0" end="0"/>
                                            </p:txEl>
                                          </p:spTgt>
                                        </p:tgtEl>
                                        <p:attrNameLst>
                                          <p:attrName>style.color</p:attrName>
                                        </p:attrNameLst>
                                      </p:cBhvr>
                                      <p:to>
                                        <p:clrVal>
                                          <a:srgbClr val="AAAAAA"/>
                                        </p:clrVal>
                                      </p:to>
                                    </p:set>
                                    <p:set>
                                      <p:cBhvr>
                                        <p:cTn id="7" dur="500" fill="hold"/>
                                        <p:tgtEl>
                                          <p:spTgt spid="11">
                                            <p:txEl>
                                              <p:pRg st="0" end="0"/>
                                            </p:txEl>
                                          </p:spTgt>
                                        </p:tgtEl>
                                        <p:attrNameLst>
                                          <p:attrName>fillcolor</p:attrName>
                                        </p:attrNameLst>
                                      </p:cBhvr>
                                      <p:to>
                                        <p:clrVal>
                                          <a:srgbClr val="AAAAAA"/>
                                        </p:clrVal>
                                      </p:to>
                                    </p:set>
                                    <p:set>
                                      <p:cBhvr>
                                        <p:cTn id="8" dur="500" fill="hold"/>
                                        <p:tgtEl>
                                          <p:spTgt spid="11">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11">
                                            <p:txEl>
                                              <p:pRg st="1" end="1"/>
                                            </p:txEl>
                                          </p:spTgt>
                                        </p:tgtEl>
                                        <p:attrNameLst>
                                          <p:attrName>style.color</p:attrName>
                                        </p:attrNameLst>
                                      </p:cBhvr>
                                      <p:to>
                                        <p:clrVal>
                                          <a:srgbClr val="AAAAAA"/>
                                        </p:clrVal>
                                      </p:to>
                                    </p:set>
                                    <p:set>
                                      <p:cBhvr>
                                        <p:cTn id="11" dur="500" fill="hold"/>
                                        <p:tgtEl>
                                          <p:spTgt spid="11">
                                            <p:txEl>
                                              <p:pRg st="1" end="1"/>
                                            </p:txEl>
                                          </p:spTgt>
                                        </p:tgtEl>
                                        <p:attrNameLst>
                                          <p:attrName>fillcolor</p:attrName>
                                        </p:attrNameLst>
                                      </p:cBhvr>
                                      <p:to>
                                        <p:clrVal>
                                          <a:srgbClr val="AAAAAA"/>
                                        </p:clrVal>
                                      </p:to>
                                    </p:set>
                                    <p:set>
                                      <p:cBhvr>
                                        <p:cTn id="12" dur="500" fill="hold"/>
                                        <p:tgtEl>
                                          <p:spTgt spid="11">
                                            <p:txEl>
                                              <p:pRg st="1" end="1"/>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11">
                                            <p:txEl>
                                              <p:pRg st="2" end="2"/>
                                            </p:txEl>
                                          </p:spTgt>
                                        </p:tgtEl>
                                        <p:attrNameLst>
                                          <p:attrName>style.color</p:attrName>
                                        </p:attrNameLst>
                                      </p:cBhvr>
                                      <p:to>
                                        <p:clrVal>
                                          <a:srgbClr val="AAAAAA"/>
                                        </p:clrVal>
                                      </p:to>
                                    </p:set>
                                    <p:set>
                                      <p:cBhvr>
                                        <p:cTn id="15" dur="500" fill="hold"/>
                                        <p:tgtEl>
                                          <p:spTgt spid="11">
                                            <p:txEl>
                                              <p:pRg st="2" end="2"/>
                                            </p:txEl>
                                          </p:spTgt>
                                        </p:tgtEl>
                                        <p:attrNameLst>
                                          <p:attrName>fillcolor</p:attrName>
                                        </p:attrNameLst>
                                      </p:cBhvr>
                                      <p:to>
                                        <p:clrVal>
                                          <a:srgbClr val="AAAAAA"/>
                                        </p:clrVal>
                                      </p:to>
                                    </p:set>
                                    <p:set>
                                      <p:cBhvr>
                                        <p:cTn id="16" dur="500" fill="hold"/>
                                        <p:tgtEl>
                                          <p:spTgt spid="11">
                                            <p:txEl>
                                              <p:pRg st="2" end="2"/>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11">
                                            <p:txEl>
                                              <p:pRg st="3" end="3"/>
                                            </p:txEl>
                                          </p:spTgt>
                                        </p:tgtEl>
                                        <p:attrNameLst>
                                          <p:attrName>style.color</p:attrName>
                                        </p:attrNameLst>
                                      </p:cBhvr>
                                      <p:to>
                                        <p:clrVal>
                                          <a:srgbClr val="AAAAAA"/>
                                        </p:clrVal>
                                      </p:to>
                                    </p:set>
                                    <p:set>
                                      <p:cBhvr>
                                        <p:cTn id="19" dur="500" fill="hold"/>
                                        <p:tgtEl>
                                          <p:spTgt spid="11">
                                            <p:txEl>
                                              <p:pRg st="3" end="3"/>
                                            </p:txEl>
                                          </p:spTgt>
                                        </p:tgtEl>
                                        <p:attrNameLst>
                                          <p:attrName>fillcolor</p:attrName>
                                        </p:attrNameLst>
                                      </p:cBhvr>
                                      <p:to>
                                        <p:clrVal>
                                          <a:srgbClr val="AAAAAA"/>
                                        </p:clrVal>
                                      </p:to>
                                    </p:set>
                                    <p:set>
                                      <p:cBhvr>
                                        <p:cTn id="20" dur="500" fill="hold"/>
                                        <p:tgtEl>
                                          <p:spTgt spid="11">
                                            <p:txEl>
                                              <p:pRg st="3" end="3"/>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11">
                                            <p:txEl>
                                              <p:pRg st="4" end="4"/>
                                            </p:txEl>
                                          </p:spTgt>
                                        </p:tgtEl>
                                        <p:attrNameLst>
                                          <p:attrName>style.color</p:attrName>
                                        </p:attrNameLst>
                                      </p:cBhvr>
                                      <p:to>
                                        <p:clrVal>
                                          <a:srgbClr val="AB1500"/>
                                        </p:clrVal>
                                      </p:to>
                                    </p:set>
                                    <p:set>
                                      <p:cBhvr>
                                        <p:cTn id="23" dur="500" fill="hold"/>
                                        <p:tgtEl>
                                          <p:spTgt spid="11">
                                            <p:txEl>
                                              <p:pRg st="4" end="4"/>
                                            </p:txEl>
                                          </p:spTgt>
                                        </p:tgtEl>
                                        <p:attrNameLst>
                                          <p:attrName>fillcolor</p:attrName>
                                        </p:attrNameLst>
                                      </p:cBhvr>
                                      <p:to>
                                        <p:clrVal>
                                          <a:srgbClr val="AB1500"/>
                                        </p:clrVal>
                                      </p:to>
                                    </p:set>
                                    <p:set>
                                      <p:cBhvr>
                                        <p:cTn id="24" dur="500" fill="hold"/>
                                        <p:tgtEl>
                                          <p:spTgt spid="11">
                                            <p:txEl>
                                              <p:pRg st="4" end="4"/>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500" fill="hold"/>
                                        <p:tgtEl>
                                          <p:spTgt spid="11">
                                            <p:txEl>
                                              <p:pRg st="5" end="5"/>
                                            </p:txEl>
                                          </p:spTgt>
                                        </p:tgtEl>
                                        <p:attrNameLst>
                                          <p:attrName>style.color</p:attrName>
                                        </p:attrNameLst>
                                      </p:cBhvr>
                                      <p:to>
                                        <p:clrVal>
                                          <a:srgbClr val="AAAAAA"/>
                                        </p:clrVal>
                                      </p:to>
                                    </p:set>
                                    <p:set>
                                      <p:cBhvr>
                                        <p:cTn id="27" dur="500" fill="hold"/>
                                        <p:tgtEl>
                                          <p:spTgt spid="11">
                                            <p:txEl>
                                              <p:pRg st="5" end="5"/>
                                            </p:txEl>
                                          </p:spTgt>
                                        </p:tgtEl>
                                        <p:attrNameLst>
                                          <p:attrName>fillcolor</p:attrName>
                                        </p:attrNameLst>
                                      </p:cBhvr>
                                      <p:to>
                                        <p:clrVal>
                                          <a:srgbClr val="AAAAAA"/>
                                        </p:clrVal>
                                      </p:to>
                                    </p:set>
                                    <p:set>
                                      <p:cBhvr>
                                        <p:cTn id="28" dur="500" fill="hold"/>
                                        <p:tgtEl>
                                          <p:spTgt spid="11">
                                            <p:txEl>
                                              <p:pRg st="5" end="5"/>
                                            </p:txEl>
                                          </p:spTgt>
                                        </p:tgtEl>
                                        <p:attrNameLst>
                                          <p:attrName>fill.type</p:attrName>
                                        </p:attrNameLst>
                                      </p:cBhvr>
                                      <p:to>
                                        <p:strVal val="solid"/>
                                      </p:to>
                                    </p:set>
                                  </p:childTnLst>
                                </p:cTn>
                              </p:par>
                              <p:par>
                                <p:cTn id="29" presetID="16" presetClass="emph" presetSubtype="0" fill="hold" nodeType="withEffect">
                                  <p:stCondLst>
                                    <p:cond delay="0"/>
                                  </p:stCondLst>
                                  <p:iterate type="lt">
                                    <p:tmPct val="4000"/>
                                  </p:iterate>
                                  <p:childTnLst>
                                    <p:set>
                                      <p:cBhvr override="childStyle">
                                        <p:cTn id="30" dur="500" fill="hold"/>
                                        <p:tgtEl>
                                          <p:spTgt spid="11">
                                            <p:txEl>
                                              <p:pRg st="6" end="6"/>
                                            </p:txEl>
                                          </p:spTgt>
                                        </p:tgtEl>
                                        <p:attrNameLst>
                                          <p:attrName>style.color</p:attrName>
                                        </p:attrNameLst>
                                      </p:cBhvr>
                                      <p:to>
                                        <p:clrVal>
                                          <a:srgbClr val="AAAAAA"/>
                                        </p:clrVal>
                                      </p:to>
                                    </p:set>
                                    <p:set>
                                      <p:cBhvr>
                                        <p:cTn id="31" dur="500" fill="hold"/>
                                        <p:tgtEl>
                                          <p:spTgt spid="11">
                                            <p:txEl>
                                              <p:pRg st="6" end="6"/>
                                            </p:txEl>
                                          </p:spTgt>
                                        </p:tgtEl>
                                        <p:attrNameLst>
                                          <p:attrName>fillcolor</p:attrName>
                                        </p:attrNameLst>
                                      </p:cBhvr>
                                      <p:to>
                                        <p:clrVal>
                                          <a:srgbClr val="AAAAAA"/>
                                        </p:clrVal>
                                      </p:to>
                                    </p:set>
                                    <p:set>
                                      <p:cBhvr>
                                        <p:cTn id="32" dur="500" fill="hold"/>
                                        <p:tgtEl>
                                          <p:spTgt spid="11">
                                            <p:txEl>
                                              <p:pRg st="6" end="6"/>
                                            </p:txEl>
                                          </p:spTgt>
                                        </p:tgtEl>
                                        <p:attrNameLst>
                                          <p:attrName>fill.type</p:attrName>
                                        </p:attrNameLst>
                                      </p:cBhvr>
                                      <p:to>
                                        <p:strVal val="solid"/>
                                      </p:to>
                                    </p:set>
                                  </p:childTnLst>
                                </p:cTn>
                              </p:par>
                              <p:par>
                                <p:cTn id="33" presetID="15" presetClass="emph" presetSubtype="0" nodeType="withEffect">
                                  <p:stCondLst>
                                    <p:cond delay="0"/>
                                  </p:stCondLst>
                                  <p:iterate type="lt">
                                    <p:tmAbs val="25"/>
                                  </p:iterate>
                                  <p:childTnLst>
                                    <p:set>
                                      <p:cBhvr override="childStyle">
                                        <p:cTn id="34" dur="indefinite"/>
                                        <p:tgtEl>
                                          <p:spTgt spid="11">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80A564-4B43-6C47-8553-B15CEA99EA09}"/>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396894" y="252088"/>
            <a:ext cx="4534869"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rPr>
              <a:t>Methodology</a:t>
            </a:r>
            <a:endParaRPr lang="en-US" sz="4000" b="1" dirty="0">
              <a:solidFill>
                <a:schemeClr val="bg1"/>
              </a:solidFill>
              <a:effectLst/>
            </a:endParaRP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20</a:t>
            </a:fld>
            <a:endParaRPr lang="en-US"/>
          </a:p>
        </p:txBody>
      </p:sp>
      <p:sp>
        <p:nvSpPr>
          <p:cNvPr id="9" name="Rectangle 8">
            <a:extLst>
              <a:ext uri="{FF2B5EF4-FFF2-40B4-BE49-F238E27FC236}">
                <a16:creationId xmlns:a16="http://schemas.microsoft.com/office/drawing/2014/main" id="{E3636F1E-7B16-D549-A097-C7E0A6D77CD4}"/>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B30225-62FB-2C43-90F6-5521D80097DC}"/>
              </a:ext>
            </a:extLst>
          </p:cNvPr>
          <p:cNvSpPr/>
          <p:nvPr/>
        </p:nvSpPr>
        <p:spPr>
          <a:xfrm>
            <a:off x="441862" y="1638030"/>
            <a:ext cx="6138820" cy="461665"/>
          </a:xfrm>
          <a:prstGeom prst="rect">
            <a:avLst/>
          </a:prstGeom>
          <a:solidFill>
            <a:srgbClr val="A21400"/>
          </a:solidFill>
        </p:spPr>
        <p:txBody>
          <a:bodyPr wrap="square">
            <a:spAutoFit/>
          </a:bodyPr>
          <a:lstStyle/>
          <a:p>
            <a:pPr algn="ctr"/>
            <a:r>
              <a:rPr lang="en-US" sz="2400" b="1" dirty="0">
                <a:solidFill>
                  <a:schemeClr val="bg1"/>
                </a:solidFill>
                <a:latin typeface="+mj-lt"/>
              </a:rPr>
              <a:t>The Back-propagation Neural Network Model</a:t>
            </a:r>
          </a:p>
        </p:txBody>
      </p:sp>
      <p:pic>
        <p:nvPicPr>
          <p:cNvPr id="11" name="Picture 4" descr="à¸à¸¥à¸à¸²à¸£à¸à¹à¸à¸«à¸²à¸£à¸¹à¸à¸ à¸²à¸à¸ªà¸³à¸«à¸£à¸±à¸ back propagation">
            <a:extLst>
              <a:ext uri="{FF2B5EF4-FFF2-40B4-BE49-F238E27FC236}">
                <a16:creationId xmlns:a16="http://schemas.microsoft.com/office/drawing/2014/main" id="{F58D70FA-7A9C-3841-9DEB-84E4B1CDF3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5047" y="2224086"/>
            <a:ext cx="6181725" cy="4314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E69015C-8882-4447-B630-8B8C5E38688E}"/>
              </a:ext>
            </a:extLst>
          </p:cNvPr>
          <p:cNvSpPr/>
          <p:nvPr/>
        </p:nvSpPr>
        <p:spPr>
          <a:xfrm>
            <a:off x="1674760" y="6453008"/>
            <a:ext cx="8702138" cy="341903"/>
          </a:xfrm>
          <a:prstGeom prst="rect">
            <a:avLst/>
          </a:prstGeom>
        </p:spPr>
        <p:txBody>
          <a:bodyPr wrap="square">
            <a:spAutoFit/>
          </a:bodyPr>
          <a:lstStyle/>
          <a:p>
            <a:r>
              <a:rPr lang="en-US" sz="1600" b="1" dirty="0"/>
              <a:t>Source: </a:t>
            </a:r>
            <a:r>
              <a:rPr lang="en-US" sz="1600" dirty="0"/>
              <a:t>https://</a:t>
            </a:r>
            <a:r>
              <a:rPr lang="en-US" sz="1600" dirty="0" err="1"/>
              <a:t>tex.stackexchange.com</a:t>
            </a:r>
            <a:r>
              <a:rPr lang="en-US" sz="1600" dirty="0"/>
              <a:t>/questions/162326/drawing-back-propagation-neural-network</a:t>
            </a:r>
          </a:p>
        </p:txBody>
      </p:sp>
    </p:spTree>
    <p:extLst>
      <p:ext uri="{BB962C8B-B14F-4D97-AF65-F5344CB8AC3E}">
        <p14:creationId xmlns:p14="http://schemas.microsoft.com/office/powerpoint/2010/main" val="1487241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80A564-4B43-6C47-8553-B15CEA99EA09}"/>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396894" y="252088"/>
            <a:ext cx="4534869"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rPr>
              <a:t>Methodology</a:t>
            </a:r>
            <a:endParaRPr lang="en-US" sz="4000" b="1" dirty="0">
              <a:solidFill>
                <a:schemeClr val="bg1"/>
              </a:solidFill>
              <a:effectLst/>
            </a:endParaRP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21</a:t>
            </a:fld>
            <a:endParaRPr lang="en-US"/>
          </a:p>
        </p:txBody>
      </p:sp>
      <p:sp>
        <p:nvSpPr>
          <p:cNvPr id="9" name="Rectangle 8">
            <a:extLst>
              <a:ext uri="{FF2B5EF4-FFF2-40B4-BE49-F238E27FC236}">
                <a16:creationId xmlns:a16="http://schemas.microsoft.com/office/drawing/2014/main" id="{E3636F1E-7B16-D549-A097-C7E0A6D77CD4}"/>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0CF6BF-A6D6-8A4D-B68A-8AF6267CCF41}"/>
              </a:ext>
            </a:extLst>
          </p:cNvPr>
          <p:cNvSpPr/>
          <p:nvPr/>
        </p:nvSpPr>
        <p:spPr>
          <a:xfrm>
            <a:off x="2506930" y="3781364"/>
            <a:ext cx="2900945" cy="461665"/>
          </a:xfrm>
          <a:prstGeom prst="rect">
            <a:avLst/>
          </a:prstGeom>
          <a:solidFill>
            <a:srgbClr val="A21400"/>
          </a:solidFill>
        </p:spPr>
        <p:txBody>
          <a:bodyPr wrap="square">
            <a:spAutoFit/>
          </a:bodyPr>
          <a:lstStyle/>
          <a:p>
            <a:pPr algn="ctr"/>
            <a:r>
              <a:rPr lang="en-US" sz="2400" b="1" dirty="0">
                <a:solidFill>
                  <a:schemeClr val="bg1"/>
                </a:solidFill>
                <a:latin typeface="+mj-lt"/>
              </a:rPr>
              <a:t>Classification</a:t>
            </a:r>
          </a:p>
        </p:txBody>
      </p:sp>
      <p:sp>
        <p:nvSpPr>
          <p:cNvPr id="12" name="Rectangle 11">
            <a:extLst>
              <a:ext uri="{FF2B5EF4-FFF2-40B4-BE49-F238E27FC236}">
                <a16:creationId xmlns:a16="http://schemas.microsoft.com/office/drawing/2014/main" id="{9516D103-023A-0642-9B23-6A633C47B008}"/>
              </a:ext>
            </a:extLst>
          </p:cNvPr>
          <p:cNvSpPr/>
          <p:nvPr/>
        </p:nvSpPr>
        <p:spPr>
          <a:xfrm>
            <a:off x="6659205" y="3843882"/>
            <a:ext cx="2900945" cy="461665"/>
          </a:xfrm>
          <a:prstGeom prst="rect">
            <a:avLst/>
          </a:prstGeom>
          <a:solidFill>
            <a:srgbClr val="A21400"/>
          </a:solidFill>
        </p:spPr>
        <p:txBody>
          <a:bodyPr wrap="square">
            <a:spAutoFit/>
          </a:bodyPr>
          <a:lstStyle/>
          <a:p>
            <a:pPr algn="ctr"/>
            <a:r>
              <a:rPr lang="en-US" sz="2400" b="1" dirty="0">
                <a:solidFill>
                  <a:schemeClr val="bg1"/>
                </a:solidFill>
                <a:latin typeface="+mj-lt"/>
              </a:rPr>
              <a:t>Regression</a:t>
            </a:r>
          </a:p>
        </p:txBody>
      </p:sp>
      <p:cxnSp>
        <p:nvCxnSpPr>
          <p:cNvPr id="5" name="Straight Arrow Connector 4">
            <a:extLst>
              <a:ext uri="{FF2B5EF4-FFF2-40B4-BE49-F238E27FC236}">
                <a16:creationId xmlns:a16="http://schemas.microsoft.com/office/drawing/2014/main" id="{96823914-1B8B-754F-8B92-6542EB58E667}"/>
              </a:ext>
            </a:extLst>
          </p:cNvPr>
          <p:cNvCxnSpPr>
            <a:cxnSpLocks/>
          </p:cNvCxnSpPr>
          <p:nvPr/>
        </p:nvCxnSpPr>
        <p:spPr>
          <a:xfrm>
            <a:off x="3957403" y="2953066"/>
            <a:ext cx="0" cy="61459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E2DD798-FB78-3A43-986C-0EA8875737A6}"/>
              </a:ext>
            </a:extLst>
          </p:cNvPr>
          <p:cNvCxnSpPr>
            <a:cxnSpLocks/>
          </p:cNvCxnSpPr>
          <p:nvPr/>
        </p:nvCxnSpPr>
        <p:spPr>
          <a:xfrm>
            <a:off x="8109678" y="2953066"/>
            <a:ext cx="0" cy="6156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aphicFrame>
        <p:nvGraphicFramePr>
          <p:cNvPr id="25" name="Table 24">
            <a:extLst>
              <a:ext uri="{FF2B5EF4-FFF2-40B4-BE49-F238E27FC236}">
                <a16:creationId xmlns:a16="http://schemas.microsoft.com/office/drawing/2014/main" id="{E041B17D-130E-8E48-81C8-09AD78D2ED87}"/>
              </a:ext>
            </a:extLst>
          </p:cNvPr>
          <p:cNvGraphicFramePr>
            <a:graphicFrameLocks noGrp="1"/>
          </p:cNvGraphicFramePr>
          <p:nvPr>
            <p:extLst>
              <p:ext uri="{D42A27DB-BD31-4B8C-83A1-F6EECF244321}">
                <p14:modId xmlns:p14="http://schemas.microsoft.com/office/powerpoint/2010/main" val="3943279370"/>
              </p:ext>
            </p:extLst>
          </p:nvPr>
        </p:nvGraphicFramePr>
        <p:xfrm>
          <a:off x="2341067" y="4426830"/>
          <a:ext cx="3232670" cy="1882494"/>
        </p:xfrm>
        <a:graphic>
          <a:graphicData uri="http://schemas.openxmlformats.org/drawingml/2006/table">
            <a:tbl>
              <a:tblPr firstRow="1" bandRow="1">
                <a:tableStyleId>{5C22544A-7EE6-4342-B048-85BDC9FD1C3A}</a:tableStyleId>
              </a:tblPr>
              <a:tblGrid>
                <a:gridCol w="896106">
                  <a:extLst>
                    <a:ext uri="{9D8B030D-6E8A-4147-A177-3AD203B41FA5}">
                      <a16:colId xmlns:a16="http://schemas.microsoft.com/office/drawing/2014/main" val="1542577369"/>
                    </a:ext>
                  </a:extLst>
                </a:gridCol>
                <a:gridCol w="2336564">
                  <a:extLst>
                    <a:ext uri="{9D8B030D-6E8A-4147-A177-3AD203B41FA5}">
                      <a16:colId xmlns:a16="http://schemas.microsoft.com/office/drawing/2014/main" val="2239186981"/>
                    </a:ext>
                  </a:extLst>
                </a:gridCol>
              </a:tblGrid>
              <a:tr h="372794">
                <a:tc>
                  <a:txBody>
                    <a:bodyPr/>
                    <a:lstStyle/>
                    <a:p>
                      <a:pPr algn="ctr"/>
                      <a:endParaRPr lang="en-US" sz="1800" dirty="0"/>
                    </a:p>
                  </a:txBody>
                  <a:tcPr marL="93199" marR="93199" marT="46599" marB="46599" anchor="ctr">
                    <a:solidFill>
                      <a:schemeClr val="bg2">
                        <a:lumMod val="50000"/>
                      </a:schemeClr>
                    </a:solidFill>
                  </a:tcPr>
                </a:tc>
                <a:tc>
                  <a:txBody>
                    <a:bodyPr/>
                    <a:lstStyle/>
                    <a:p>
                      <a:pPr algn="ctr"/>
                      <a:r>
                        <a:rPr lang="en-US" sz="1800" b="1" dirty="0">
                          <a:solidFill>
                            <a:schemeClr val="bg1"/>
                          </a:solidFill>
                        </a:rPr>
                        <a:t>Range</a:t>
                      </a:r>
                    </a:p>
                  </a:txBody>
                  <a:tcPr marL="93199" marR="93199" marT="46599" marB="46599" anchor="ctr">
                    <a:solidFill>
                      <a:schemeClr val="bg2">
                        <a:lumMod val="50000"/>
                      </a:schemeClr>
                    </a:solidFill>
                  </a:tcPr>
                </a:tc>
                <a:extLst>
                  <a:ext uri="{0D108BD9-81ED-4DB2-BD59-A6C34878D82A}">
                    <a16:rowId xmlns:a16="http://schemas.microsoft.com/office/drawing/2014/main" val="2135704909"/>
                  </a:ext>
                </a:extLst>
              </a:tr>
              <a:tr h="377425">
                <a:tc>
                  <a:txBody>
                    <a:bodyPr/>
                    <a:lstStyle/>
                    <a:p>
                      <a:pPr algn="ctr"/>
                      <a:r>
                        <a:rPr lang="en-US" sz="1800" b="1" dirty="0">
                          <a:solidFill>
                            <a:schemeClr val="bg1"/>
                          </a:solidFill>
                        </a:rPr>
                        <a:t>Class 1</a:t>
                      </a:r>
                    </a:p>
                  </a:txBody>
                  <a:tcPr marL="93199" marR="93199" marT="46599" marB="46599" anchor="ctr">
                    <a:solidFill>
                      <a:schemeClr val="bg2">
                        <a:lumMod val="50000"/>
                      </a:schemeClr>
                    </a:solidFill>
                  </a:tcPr>
                </a:tc>
                <a:tc>
                  <a:txBody>
                    <a:bodyPr/>
                    <a:lstStyle/>
                    <a:p>
                      <a:pPr algn="ctr"/>
                      <a:r>
                        <a:rPr lang="en-US" sz="1800" dirty="0">
                          <a:latin typeface="+mj-lt"/>
                        </a:rPr>
                        <a:t>0 – 10 M</a:t>
                      </a:r>
                    </a:p>
                  </a:txBody>
                  <a:tcPr marL="93199" marR="93199" marT="46599" marB="46599" anchor="ctr">
                    <a:solidFill>
                      <a:srgbClr val="D6D6D6"/>
                    </a:solidFill>
                  </a:tcPr>
                </a:tc>
                <a:extLst>
                  <a:ext uri="{0D108BD9-81ED-4DB2-BD59-A6C34878D82A}">
                    <a16:rowId xmlns:a16="http://schemas.microsoft.com/office/drawing/2014/main" val="1850600944"/>
                  </a:ext>
                </a:extLst>
              </a:tr>
              <a:tr h="377425">
                <a:tc>
                  <a:txBody>
                    <a:bodyPr/>
                    <a:lstStyle/>
                    <a:p>
                      <a:pPr algn="ctr"/>
                      <a:r>
                        <a:rPr lang="en-US" sz="1800" b="1" dirty="0">
                          <a:solidFill>
                            <a:schemeClr val="bg1"/>
                          </a:solidFill>
                        </a:rPr>
                        <a:t>Class 2</a:t>
                      </a:r>
                    </a:p>
                  </a:txBody>
                  <a:tcPr marL="93199" marR="93199" marT="46599" marB="46599" anchor="ctr">
                    <a:solidFill>
                      <a:schemeClr val="bg2">
                        <a:lumMod val="50000"/>
                      </a:schemeClr>
                    </a:solidFill>
                  </a:tcPr>
                </a:tc>
                <a:tc>
                  <a:txBody>
                    <a:bodyPr/>
                    <a:lstStyle/>
                    <a:p>
                      <a:pPr algn="ctr"/>
                      <a:r>
                        <a:rPr lang="en-US" sz="1800" dirty="0">
                          <a:latin typeface="+mj-lt"/>
                        </a:rPr>
                        <a:t>10 – 48 M</a:t>
                      </a:r>
                    </a:p>
                  </a:txBody>
                  <a:tcPr marL="93199" marR="93199" marT="46599" marB="46599" anchor="ctr">
                    <a:solidFill>
                      <a:srgbClr val="D6D6D6"/>
                    </a:solidFill>
                  </a:tcPr>
                </a:tc>
                <a:extLst>
                  <a:ext uri="{0D108BD9-81ED-4DB2-BD59-A6C34878D82A}">
                    <a16:rowId xmlns:a16="http://schemas.microsoft.com/office/drawing/2014/main" val="1856540999"/>
                  </a:ext>
                </a:extLst>
              </a:tr>
              <a:tr h="377425">
                <a:tc>
                  <a:txBody>
                    <a:bodyPr/>
                    <a:lstStyle/>
                    <a:p>
                      <a:pPr algn="ctr"/>
                      <a:r>
                        <a:rPr lang="en-US" sz="1800" b="1" dirty="0">
                          <a:solidFill>
                            <a:schemeClr val="bg1"/>
                          </a:solidFill>
                        </a:rPr>
                        <a:t>Class 3</a:t>
                      </a:r>
                    </a:p>
                  </a:txBody>
                  <a:tcPr marL="93199" marR="93199" marT="46599" marB="46599" anchor="ctr">
                    <a:solidFill>
                      <a:schemeClr val="bg2">
                        <a:lumMod val="50000"/>
                      </a:schemeClr>
                    </a:solidFill>
                  </a:tcPr>
                </a:tc>
                <a:tc>
                  <a:txBody>
                    <a:bodyPr/>
                    <a:lstStyle/>
                    <a:p>
                      <a:pPr algn="ctr"/>
                      <a:r>
                        <a:rPr lang="en-US" sz="1800" dirty="0">
                          <a:latin typeface="+mj-lt"/>
                        </a:rPr>
                        <a:t>48 – 128 M</a:t>
                      </a:r>
                    </a:p>
                  </a:txBody>
                  <a:tcPr marL="93199" marR="93199" marT="46599" marB="46599" anchor="ctr">
                    <a:solidFill>
                      <a:srgbClr val="D6D6D6"/>
                    </a:solidFill>
                  </a:tcPr>
                </a:tc>
                <a:extLst>
                  <a:ext uri="{0D108BD9-81ED-4DB2-BD59-A6C34878D82A}">
                    <a16:rowId xmlns:a16="http://schemas.microsoft.com/office/drawing/2014/main" val="1295553880"/>
                  </a:ext>
                </a:extLst>
              </a:tr>
              <a:tr h="377425">
                <a:tc>
                  <a:txBody>
                    <a:bodyPr/>
                    <a:lstStyle/>
                    <a:p>
                      <a:pPr algn="ctr"/>
                      <a:r>
                        <a:rPr lang="en-US" sz="1800" b="1" dirty="0">
                          <a:solidFill>
                            <a:schemeClr val="bg1"/>
                          </a:solidFill>
                        </a:rPr>
                        <a:t>Class 4</a:t>
                      </a:r>
                    </a:p>
                  </a:txBody>
                  <a:tcPr marL="93199" marR="93199" marT="46599" marB="46599" anchor="ctr">
                    <a:solidFill>
                      <a:schemeClr val="bg2">
                        <a:lumMod val="50000"/>
                      </a:schemeClr>
                    </a:solidFill>
                  </a:tcPr>
                </a:tc>
                <a:tc>
                  <a:txBody>
                    <a:bodyPr/>
                    <a:lstStyle/>
                    <a:p>
                      <a:pPr algn="ctr"/>
                      <a:r>
                        <a:rPr lang="en-US" sz="1800" dirty="0">
                          <a:latin typeface="+mj-lt"/>
                        </a:rPr>
                        <a:t>&gt; 128 M</a:t>
                      </a:r>
                    </a:p>
                  </a:txBody>
                  <a:tcPr marL="93199" marR="93199" marT="46599" marB="46599" anchor="ctr">
                    <a:solidFill>
                      <a:srgbClr val="D6D6D6"/>
                    </a:solidFill>
                  </a:tcPr>
                </a:tc>
                <a:extLst>
                  <a:ext uri="{0D108BD9-81ED-4DB2-BD59-A6C34878D82A}">
                    <a16:rowId xmlns:a16="http://schemas.microsoft.com/office/drawing/2014/main" val="1232471787"/>
                  </a:ext>
                </a:extLst>
              </a:tr>
            </a:tbl>
          </a:graphicData>
        </a:graphic>
      </p:graphicFrame>
      <p:cxnSp>
        <p:nvCxnSpPr>
          <p:cNvPr id="27" name="Straight Connector 26">
            <a:extLst>
              <a:ext uri="{FF2B5EF4-FFF2-40B4-BE49-F238E27FC236}">
                <a16:creationId xmlns:a16="http://schemas.microsoft.com/office/drawing/2014/main" id="{E9CD41EF-B752-DB41-81BD-DA92583945F9}"/>
              </a:ext>
            </a:extLst>
          </p:cNvPr>
          <p:cNvCxnSpPr>
            <a:cxnSpLocks/>
          </p:cNvCxnSpPr>
          <p:nvPr/>
        </p:nvCxnSpPr>
        <p:spPr>
          <a:xfrm>
            <a:off x="3942413" y="2953066"/>
            <a:ext cx="416726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715F0345-F9E0-4A43-A1F6-4EACC301C7DF}"/>
              </a:ext>
            </a:extLst>
          </p:cNvPr>
          <p:cNvCxnSpPr>
            <a:cxnSpLocks/>
          </p:cNvCxnSpPr>
          <p:nvPr/>
        </p:nvCxnSpPr>
        <p:spPr>
          <a:xfrm flipV="1">
            <a:off x="6056026" y="2471316"/>
            <a:ext cx="0" cy="488987"/>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73B30225-62FB-2C43-90F6-5521D80097DC}"/>
              </a:ext>
            </a:extLst>
          </p:cNvPr>
          <p:cNvSpPr/>
          <p:nvPr/>
        </p:nvSpPr>
        <p:spPr>
          <a:xfrm>
            <a:off x="4645527" y="2046867"/>
            <a:ext cx="2900945" cy="461665"/>
          </a:xfrm>
          <a:prstGeom prst="rect">
            <a:avLst/>
          </a:prstGeom>
          <a:solidFill>
            <a:srgbClr val="A21400"/>
          </a:solidFill>
        </p:spPr>
        <p:txBody>
          <a:bodyPr wrap="square">
            <a:spAutoFit/>
          </a:bodyPr>
          <a:lstStyle/>
          <a:p>
            <a:pPr algn="ctr"/>
            <a:r>
              <a:rPr lang="en-US" sz="2400" b="1" dirty="0">
                <a:solidFill>
                  <a:schemeClr val="bg1"/>
                </a:solidFill>
                <a:latin typeface="+mj-lt"/>
              </a:rPr>
              <a:t>2 Approaches</a:t>
            </a:r>
          </a:p>
        </p:txBody>
      </p:sp>
    </p:spTree>
    <p:extLst>
      <p:ext uri="{BB962C8B-B14F-4D97-AF65-F5344CB8AC3E}">
        <p14:creationId xmlns:p14="http://schemas.microsoft.com/office/powerpoint/2010/main" val="3029080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80A564-4B43-6C47-8553-B15CEA99EA09}"/>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396894" y="252088"/>
            <a:ext cx="4534869"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rPr>
              <a:t>Methodology</a:t>
            </a:r>
            <a:endParaRPr lang="en-US" sz="4000" b="1" dirty="0">
              <a:solidFill>
                <a:schemeClr val="bg1"/>
              </a:solidFill>
              <a:effectLst/>
            </a:endParaRP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22</a:t>
            </a:fld>
            <a:endParaRPr lang="en-US"/>
          </a:p>
        </p:txBody>
      </p:sp>
      <p:sp>
        <p:nvSpPr>
          <p:cNvPr id="9" name="Rectangle 8">
            <a:extLst>
              <a:ext uri="{FF2B5EF4-FFF2-40B4-BE49-F238E27FC236}">
                <a16:creationId xmlns:a16="http://schemas.microsoft.com/office/drawing/2014/main" id="{E3636F1E-7B16-D549-A097-C7E0A6D77CD4}"/>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A6BE1C7-306D-0443-BE53-967C43DF8F88}"/>
              </a:ext>
            </a:extLst>
          </p:cNvPr>
          <p:cNvSpPr/>
          <p:nvPr/>
        </p:nvSpPr>
        <p:spPr>
          <a:xfrm>
            <a:off x="396894" y="1611265"/>
            <a:ext cx="2900945" cy="461665"/>
          </a:xfrm>
          <a:prstGeom prst="rect">
            <a:avLst/>
          </a:prstGeom>
          <a:solidFill>
            <a:srgbClr val="A21400"/>
          </a:solidFill>
        </p:spPr>
        <p:txBody>
          <a:bodyPr wrap="square">
            <a:spAutoFit/>
          </a:bodyPr>
          <a:lstStyle/>
          <a:p>
            <a:pPr algn="ctr"/>
            <a:r>
              <a:rPr lang="en-US" sz="2400" b="1" dirty="0">
                <a:solidFill>
                  <a:schemeClr val="bg1"/>
                </a:solidFill>
                <a:latin typeface="+mj-lt"/>
              </a:rPr>
              <a:t>The First Experiment</a:t>
            </a:r>
          </a:p>
        </p:txBody>
      </p:sp>
      <p:sp>
        <p:nvSpPr>
          <p:cNvPr id="3" name="TextBox 2">
            <a:extLst>
              <a:ext uri="{FF2B5EF4-FFF2-40B4-BE49-F238E27FC236}">
                <a16:creationId xmlns:a16="http://schemas.microsoft.com/office/drawing/2014/main" id="{8DD453C0-9947-F944-B2C5-752B35ABD13D}"/>
              </a:ext>
            </a:extLst>
          </p:cNvPr>
          <p:cNvSpPr txBox="1"/>
          <p:nvPr/>
        </p:nvSpPr>
        <p:spPr>
          <a:xfrm>
            <a:off x="1166675" y="3219878"/>
            <a:ext cx="1611467" cy="461665"/>
          </a:xfrm>
          <a:prstGeom prst="rect">
            <a:avLst/>
          </a:prstGeom>
          <a:noFill/>
        </p:spPr>
        <p:txBody>
          <a:bodyPr wrap="none" rtlCol="0">
            <a:spAutoFit/>
          </a:bodyPr>
          <a:lstStyle/>
          <a:p>
            <a:r>
              <a:rPr lang="en-US" sz="2400" dirty="0">
                <a:latin typeface="+mj-lt"/>
              </a:rPr>
              <a:t>913 Movies</a:t>
            </a:r>
          </a:p>
        </p:txBody>
      </p:sp>
      <p:sp>
        <p:nvSpPr>
          <p:cNvPr id="16" name="TextBox 15">
            <a:extLst>
              <a:ext uri="{FF2B5EF4-FFF2-40B4-BE49-F238E27FC236}">
                <a16:creationId xmlns:a16="http://schemas.microsoft.com/office/drawing/2014/main" id="{33FDBB07-0887-1E4F-80D7-D6CC5D94353C}"/>
              </a:ext>
            </a:extLst>
          </p:cNvPr>
          <p:cNvSpPr txBox="1"/>
          <p:nvPr/>
        </p:nvSpPr>
        <p:spPr>
          <a:xfrm>
            <a:off x="902948" y="4246905"/>
            <a:ext cx="2138919" cy="461665"/>
          </a:xfrm>
          <a:prstGeom prst="rect">
            <a:avLst/>
          </a:prstGeom>
          <a:noFill/>
        </p:spPr>
        <p:txBody>
          <a:bodyPr wrap="none" rtlCol="0">
            <a:spAutoFit/>
          </a:bodyPr>
          <a:lstStyle/>
          <a:p>
            <a:r>
              <a:rPr lang="en-US" sz="2400" dirty="0">
                <a:latin typeface="+mj-lt"/>
              </a:rPr>
              <a:t>3 Hidden Layers</a:t>
            </a:r>
          </a:p>
        </p:txBody>
      </p:sp>
      <p:sp>
        <p:nvSpPr>
          <p:cNvPr id="20" name="TextBox 19">
            <a:extLst>
              <a:ext uri="{FF2B5EF4-FFF2-40B4-BE49-F238E27FC236}">
                <a16:creationId xmlns:a16="http://schemas.microsoft.com/office/drawing/2014/main" id="{81F82489-2BC9-7447-93E7-0FAB533CEE00}"/>
              </a:ext>
            </a:extLst>
          </p:cNvPr>
          <p:cNvSpPr txBox="1"/>
          <p:nvPr/>
        </p:nvSpPr>
        <p:spPr>
          <a:xfrm>
            <a:off x="585459" y="3733391"/>
            <a:ext cx="3279809" cy="461665"/>
          </a:xfrm>
          <a:prstGeom prst="rect">
            <a:avLst/>
          </a:prstGeom>
          <a:noFill/>
        </p:spPr>
        <p:txBody>
          <a:bodyPr wrap="none" rtlCol="0">
            <a:spAutoFit/>
          </a:bodyPr>
          <a:lstStyle/>
          <a:p>
            <a:r>
              <a:rPr lang="en-US" sz="2400" dirty="0">
                <a:latin typeface="+mj-lt"/>
              </a:rPr>
              <a:t>5 Inputs From Metadata</a:t>
            </a:r>
          </a:p>
        </p:txBody>
      </p:sp>
      <p:pic>
        <p:nvPicPr>
          <p:cNvPr id="10" name="Picture 9">
            <a:extLst>
              <a:ext uri="{FF2B5EF4-FFF2-40B4-BE49-F238E27FC236}">
                <a16:creationId xmlns:a16="http://schemas.microsoft.com/office/drawing/2014/main" id="{7D8FE272-84B9-0B49-B231-C623CF6E0B69}"/>
              </a:ext>
            </a:extLst>
          </p:cNvPr>
          <p:cNvPicPr>
            <a:picLocks noChangeAspect="1"/>
          </p:cNvPicPr>
          <p:nvPr/>
        </p:nvPicPr>
        <p:blipFill>
          <a:blip r:embed="rId4"/>
          <a:stretch>
            <a:fillRect/>
          </a:stretch>
        </p:blipFill>
        <p:spPr>
          <a:xfrm>
            <a:off x="3675713" y="1358900"/>
            <a:ext cx="7239000" cy="5499100"/>
          </a:xfrm>
          <a:prstGeom prst="rect">
            <a:avLst/>
          </a:prstGeom>
        </p:spPr>
      </p:pic>
    </p:spTree>
    <p:extLst>
      <p:ext uri="{BB962C8B-B14F-4D97-AF65-F5344CB8AC3E}">
        <p14:creationId xmlns:p14="http://schemas.microsoft.com/office/powerpoint/2010/main" val="1909034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80A564-4B43-6C47-8553-B15CEA99EA09}"/>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396894" y="252088"/>
            <a:ext cx="4534869"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rPr>
              <a:t>Methodology</a:t>
            </a:r>
            <a:endParaRPr lang="en-US" sz="4000" b="1" dirty="0">
              <a:solidFill>
                <a:schemeClr val="bg1"/>
              </a:solidFill>
              <a:effectLst/>
            </a:endParaRP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23</a:t>
            </a:fld>
            <a:endParaRPr lang="en-US"/>
          </a:p>
        </p:txBody>
      </p:sp>
      <p:sp>
        <p:nvSpPr>
          <p:cNvPr id="9" name="Rectangle 8">
            <a:extLst>
              <a:ext uri="{FF2B5EF4-FFF2-40B4-BE49-F238E27FC236}">
                <a16:creationId xmlns:a16="http://schemas.microsoft.com/office/drawing/2014/main" id="{E3636F1E-7B16-D549-A097-C7E0A6D77CD4}"/>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A6BE1C7-306D-0443-BE53-967C43DF8F88}"/>
              </a:ext>
            </a:extLst>
          </p:cNvPr>
          <p:cNvSpPr/>
          <p:nvPr/>
        </p:nvSpPr>
        <p:spPr>
          <a:xfrm>
            <a:off x="396894" y="1611265"/>
            <a:ext cx="3529893" cy="461665"/>
          </a:xfrm>
          <a:prstGeom prst="rect">
            <a:avLst/>
          </a:prstGeom>
          <a:solidFill>
            <a:srgbClr val="A21400"/>
          </a:solidFill>
        </p:spPr>
        <p:txBody>
          <a:bodyPr wrap="square">
            <a:spAutoFit/>
          </a:bodyPr>
          <a:lstStyle/>
          <a:p>
            <a:pPr algn="ctr"/>
            <a:r>
              <a:rPr lang="en-US" sz="2400" b="1" dirty="0">
                <a:solidFill>
                  <a:schemeClr val="bg1"/>
                </a:solidFill>
                <a:latin typeface="+mj-lt"/>
              </a:rPr>
              <a:t>The Second Experiment</a:t>
            </a:r>
          </a:p>
        </p:txBody>
      </p:sp>
      <p:sp>
        <p:nvSpPr>
          <p:cNvPr id="3" name="TextBox 2">
            <a:extLst>
              <a:ext uri="{FF2B5EF4-FFF2-40B4-BE49-F238E27FC236}">
                <a16:creationId xmlns:a16="http://schemas.microsoft.com/office/drawing/2014/main" id="{8DD453C0-9947-F944-B2C5-752B35ABD13D}"/>
              </a:ext>
            </a:extLst>
          </p:cNvPr>
          <p:cNvSpPr txBox="1"/>
          <p:nvPr/>
        </p:nvSpPr>
        <p:spPr>
          <a:xfrm>
            <a:off x="883747" y="2999268"/>
            <a:ext cx="2656625" cy="461665"/>
          </a:xfrm>
          <a:prstGeom prst="rect">
            <a:avLst/>
          </a:prstGeom>
          <a:noFill/>
        </p:spPr>
        <p:txBody>
          <a:bodyPr wrap="none" rtlCol="0">
            <a:spAutoFit/>
          </a:bodyPr>
          <a:lstStyle/>
          <a:p>
            <a:r>
              <a:rPr lang="en-US" sz="2400" dirty="0">
                <a:latin typeface="+mj-lt"/>
              </a:rPr>
              <a:t>100 Movies Sample </a:t>
            </a:r>
          </a:p>
        </p:txBody>
      </p:sp>
      <p:sp>
        <p:nvSpPr>
          <p:cNvPr id="16" name="TextBox 15">
            <a:extLst>
              <a:ext uri="{FF2B5EF4-FFF2-40B4-BE49-F238E27FC236}">
                <a16:creationId xmlns:a16="http://schemas.microsoft.com/office/drawing/2014/main" id="{33FDBB07-0887-1E4F-80D7-D6CC5D94353C}"/>
              </a:ext>
            </a:extLst>
          </p:cNvPr>
          <p:cNvSpPr txBox="1"/>
          <p:nvPr/>
        </p:nvSpPr>
        <p:spPr>
          <a:xfrm>
            <a:off x="1092381" y="4632175"/>
            <a:ext cx="2138919" cy="461665"/>
          </a:xfrm>
          <a:prstGeom prst="rect">
            <a:avLst/>
          </a:prstGeom>
          <a:noFill/>
        </p:spPr>
        <p:txBody>
          <a:bodyPr wrap="none" rtlCol="0">
            <a:spAutoFit/>
          </a:bodyPr>
          <a:lstStyle/>
          <a:p>
            <a:r>
              <a:rPr lang="en-US" sz="2400" dirty="0">
                <a:latin typeface="+mj-lt"/>
              </a:rPr>
              <a:t>3 Hidden Layers</a:t>
            </a:r>
          </a:p>
        </p:txBody>
      </p:sp>
      <p:sp>
        <p:nvSpPr>
          <p:cNvPr id="20" name="TextBox 19">
            <a:extLst>
              <a:ext uri="{FF2B5EF4-FFF2-40B4-BE49-F238E27FC236}">
                <a16:creationId xmlns:a16="http://schemas.microsoft.com/office/drawing/2014/main" id="{81F82489-2BC9-7447-93E7-0FAB533CEE00}"/>
              </a:ext>
            </a:extLst>
          </p:cNvPr>
          <p:cNvSpPr txBox="1"/>
          <p:nvPr/>
        </p:nvSpPr>
        <p:spPr>
          <a:xfrm>
            <a:off x="610110" y="4170510"/>
            <a:ext cx="3316677" cy="461665"/>
          </a:xfrm>
          <a:prstGeom prst="rect">
            <a:avLst/>
          </a:prstGeom>
          <a:noFill/>
        </p:spPr>
        <p:txBody>
          <a:bodyPr wrap="none" rtlCol="0">
            <a:spAutoFit/>
          </a:bodyPr>
          <a:lstStyle/>
          <a:p>
            <a:r>
              <a:rPr lang="en-US" sz="2400" dirty="0">
                <a:latin typeface="+mj-lt"/>
              </a:rPr>
              <a:t>11 Inputs From Metadata</a:t>
            </a:r>
          </a:p>
        </p:txBody>
      </p:sp>
      <p:sp>
        <p:nvSpPr>
          <p:cNvPr id="5" name="TextBox 4">
            <a:extLst>
              <a:ext uri="{FF2B5EF4-FFF2-40B4-BE49-F238E27FC236}">
                <a16:creationId xmlns:a16="http://schemas.microsoft.com/office/drawing/2014/main" id="{E61C6C9D-788B-4C45-BB75-28983100B75C}"/>
              </a:ext>
            </a:extLst>
          </p:cNvPr>
          <p:cNvSpPr txBox="1"/>
          <p:nvPr/>
        </p:nvSpPr>
        <p:spPr>
          <a:xfrm>
            <a:off x="883747" y="3428765"/>
            <a:ext cx="2739853" cy="707886"/>
          </a:xfrm>
          <a:prstGeom prst="rect">
            <a:avLst/>
          </a:prstGeom>
          <a:noFill/>
        </p:spPr>
        <p:txBody>
          <a:bodyPr wrap="none" rtlCol="0">
            <a:spAutoFit/>
          </a:bodyPr>
          <a:lstStyle/>
          <a:p>
            <a:pPr marL="342900" indent="-342900">
              <a:buBlip>
                <a:blip r:embed="rId4"/>
              </a:buBlip>
            </a:pPr>
            <a:r>
              <a:rPr lang="en-US" sz="2000" dirty="0">
                <a:solidFill>
                  <a:srgbClr val="A21400"/>
                </a:solidFill>
                <a:latin typeface="+mj-lt"/>
              </a:rPr>
              <a:t>With Social Media</a:t>
            </a:r>
          </a:p>
          <a:p>
            <a:pPr marL="342900" indent="-342900">
              <a:buBlip>
                <a:blip r:embed="rId4"/>
              </a:buBlip>
            </a:pPr>
            <a:r>
              <a:rPr lang="en-US" sz="2000" dirty="0">
                <a:solidFill>
                  <a:srgbClr val="A21400"/>
                </a:solidFill>
                <a:latin typeface="+mj-lt"/>
              </a:rPr>
              <a:t>Without Social Media</a:t>
            </a:r>
          </a:p>
        </p:txBody>
      </p:sp>
      <p:pic>
        <p:nvPicPr>
          <p:cNvPr id="11" name="Picture 10">
            <a:extLst>
              <a:ext uri="{FF2B5EF4-FFF2-40B4-BE49-F238E27FC236}">
                <a16:creationId xmlns:a16="http://schemas.microsoft.com/office/drawing/2014/main" id="{706C8BF2-531B-DB44-A799-5C089C014EE8}"/>
              </a:ext>
            </a:extLst>
          </p:cNvPr>
          <p:cNvPicPr>
            <a:picLocks noChangeAspect="1"/>
          </p:cNvPicPr>
          <p:nvPr/>
        </p:nvPicPr>
        <p:blipFill>
          <a:blip r:embed="rId5"/>
          <a:stretch>
            <a:fillRect/>
          </a:stretch>
        </p:blipFill>
        <p:spPr>
          <a:xfrm>
            <a:off x="4561404" y="1295933"/>
            <a:ext cx="6007467" cy="5562067"/>
          </a:xfrm>
          <a:prstGeom prst="rect">
            <a:avLst/>
          </a:prstGeom>
        </p:spPr>
      </p:pic>
    </p:spTree>
    <p:extLst>
      <p:ext uri="{BB962C8B-B14F-4D97-AF65-F5344CB8AC3E}">
        <p14:creationId xmlns:p14="http://schemas.microsoft.com/office/powerpoint/2010/main" val="987643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C34F50-11A0-B54C-BC7C-E8E77820FF94}"/>
              </a:ext>
            </a:extLst>
          </p:cNvPr>
          <p:cNvSpPr>
            <a:spLocks noGrp="1"/>
          </p:cNvSpPr>
          <p:nvPr>
            <p:ph type="sldNum" sz="quarter" idx="12"/>
          </p:nvPr>
        </p:nvSpPr>
        <p:spPr/>
        <p:txBody>
          <a:bodyPr/>
          <a:lstStyle/>
          <a:p>
            <a:fld id="{63255FBC-E81E-9242-AFE7-BCA59B069CC6}" type="slidenum">
              <a:rPr lang="en-US" sz="1600" smtClean="0"/>
              <a:t>24</a:t>
            </a:fld>
            <a:endParaRPr lang="en-US" dirty="0"/>
          </a:p>
        </p:txBody>
      </p:sp>
      <p:pic>
        <p:nvPicPr>
          <p:cNvPr id="6" name="Picture 5">
            <a:extLst>
              <a:ext uri="{FF2B5EF4-FFF2-40B4-BE49-F238E27FC236}">
                <a16:creationId xmlns:a16="http://schemas.microsoft.com/office/drawing/2014/main" id="{34EA4A8C-EADE-6846-B22F-EC9F4BF74E7F}"/>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40000" contrast="-20000"/>
                    </a14:imgEffect>
                  </a14:imgLayer>
                </a14:imgProps>
              </a:ext>
            </a:extLst>
          </a:blip>
          <a:srcRect r="35201" b="3729"/>
          <a:stretch/>
        </p:blipFill>
        <p:spPr>
          <a:xfrm>
            <a:off x="0" y="0"/>
            <a:ext cx="3394129" cy="6858000"/>
          </a:xfrm>
          <a:prstGeom prst="rect">
            <a:avLst/>
          </a:prstGeom>
        </p:spPr>
      </p:pic>
      <p:sp>
        <p:nvSpPr>
          <p:cNvPr id="11" name="TextBox 10">
            <a:extLst>
              <a:ext uri="{FF2B5EF4-FFF2-40B4-BE49-F238E27FC236}">
                <a16:creationId xmlns:a16="http://schemas.microsoft.com/office/drawing/2014/main" id="{E5696F5A-D246-F749-8D83-9BCD83947641}"/>
              </a:ext>
            </a:extLst>
          </p:cNvPr>
          <p:cNvSpPr txBox="1"/>
          <p:nvPr/>
        </p:nvSpPr>
        <p:spPr>
          <a:xfrm>
            <a:off x="4086911" y="393287"/>
            <a:ext cx="5647315" cy="5823454"/>
          </a:xfrm>
          <a:prstGeom prst="rect">
            <a:avLst/>
          </a:prstGeom>
          <a:noFill/>
        </p:spPr>
        <p:txBody>
          <a:bodyPr wrap="none" rtlCol="0">
            <a:spAutoFit/>
          </a:bodyPr>
          <a:lstStyle/>
          <a:p>
            <a:pPr marL="285750" indent="-285750">
              <a:lnSpc>
                <a:spcPct val="150000"/>
              </a:lnSpc>
              <a:buBlip>
                <a:blip r:embed="rId4"/>
              </a:buBlip>
            </a:pPr>
            <a:r>
              <a:rPr lang="en-US" sz="3200" b="1" dirty="0">
                <a:solidFill>
                  <a:srgbClr val="AB1500"/>
                </a:solidFill>
              </a:rPr>
              <a:t>  </a:t>
            </a:r>
            <a:r>
              <a:rPr lang="en-US" sz="3600" b="1" dirty="0">
                <a:solidFill>
                  <a:srgbClr val="AAAAAA"/>
                </a:solidFill>
              </a:rPr>
              <a:t>Motivation</a:t>
            </a:r>
            <a:endParaRPr lang="en-US" sz="3200" b="1" dirty="0">
              <a:solidFill>
                <a:srgbClr val="AAAAAA"/>
              </a:solidFill>
            </a:endParaRPr>
          </a:p>
          <a:p>
            <a:pPr marL="285750" indent="-285750">
              <a:lnSpc>
                <a:spcPct val="150000"/>
              </a:lnSpc>
              <a:buBlip>
                <a:blip r:embed="rId4"/>
              </a:buBlip>
            </a:pPr>
            <a:r>
              <a:rPr lang="en-US" sz="3600" b="1" dirty="0"/>
              <a:t>  </a:t>
            </a:r>
            <a:r>
              <a:rPr lang="en-US" sz="3600" b="1" dirty="0">
                <a:solidFill>
                  <a:srgbClr val="AAAAAA"/>
                </a:solidFill>
              </a:rPr>
              <a:t>Related Work</a:t>
            </a:r>
          </a:p>
          <a:p>
            <a:pPr marL="285750" indent="-285750">
              <a:lnSpc>
                <a:spcPct val="150000"/>
              </a:lnSpc>
              <a:buBlip>
                <a:blip r:embed="rId4"/>
              </a:buBlip>
            </a:pPr>
            <a:r>
              <a:rPr lang="en-US" sz="3600" b="1" dirty="0">
                <a:solidFill>
                  <a:srgbClr val="AAAAAA"/>
                </a:solidFill>
              </a:rPr>
              <a:t>  Dataset</a:t>
            </a:r>
          </a:p>
          <a:p>
            <a:pPr marL="285750" indent="-285750">
              <a:lnSpc>
                <a:spcPct val="150000"/>
              </a:lnSpc>
              <a:buBlip>
                <a:blip r:embed="rId4"/>
              </a:buBlip>
            </a:pPr>
            <a:r>
              <a:rPr lang="en-US" sz="3600" dirty="0">
                <a:solidFill>
                  <a:srgbClr val="AAAAAA"/>
                </a:solidFill>
              </a:rPr>
              <a:t>  </a:t>
            </a:r>
            <a:r>
              <a:rPr lang="en-US" sz="3600" b="1" dirty="0">
                <a:solidFill>
                  <a:srgbClr val="AAAAAA"/>
                </a:solidFill>
              </a:rPr>
              <a:t>Data Preprocessing</a:t>
            </a:r>
          </a:p>
          <a:p>
            <a:pPr marL="285750" indent="-285750">
              <a:lnSpc>
                <a:spcPct val="150000"/>
              </a:lnSpc>
              <a:buBlip>
                <a:blip r:embed="rId4"/>
              </a:buBlip>
            </a:pPr>
            <a:r>
              <a:rPr lang="en-US" sz="3600" dirty="0">
                <a:solidFill>
                  <a:srgbClr val="AAAAAA"/>
                </a:solidFill>
              </a:rPr>
              <a:t>  </a:t>
            </a:r>
            <a:r>
              <a:rPr lang="en-US" sz="3600" b="1" dirty="0">
                <a:solidFill>
                  <a:srgbClr val="C00000"/>
                </a:solidFill>
              </a:rPr>
              <a:t>Methodology</a:t>
            </a:r>
          </a:p>
          <a:p>
            <a:pPr marL="285750" indent="-285750">
              <a:lnSpc>
                <a:spcPct val="150000"/>
              </a:lnSpc>
              <a:buBlip>
                <a:blip r:embed="rId4"/>
              </a:buBlip>
            </a:pPr>
            <a:r>
              <a:rPr lang="en-US" sz="3600" dirty="0">
                <a:solidFill>
                  <a:srgbClr val="AAAAAA"/>
                </a:solidFill>
              </a:rPr>
              <a:t>  Experimental Results</a:t>
            </a:r>
          </a:p>
          <a:p>
            <a:pPr marL="285750" indent="-285750">
              <a:lnSpc>
                <a:spcPct val="150000"/>
              </a:lnSpc>
              <a:buBlip>
                <a:blip r:embed="rId4"/>
              </a:buBlip>
            </a:pPr>
            <a:r>
              <a:rPr lang="en-US" sz="3600" dirty="0">
                <a:solidFill>
                  <a:srgbClr val="AAAAAA"/>
                </a:solidFill>
              </a:rPr>
              <a:t>  Conclusion and Suggestion</a:t>
            </a:r>
          </a:p>
        </p:txBody>
      </p:sp>
    </p:spTree>
    <p:extLst>
      <p:ext uri="{BB962C8B-B14F-4D97-AF65-F5344CB8AC3E}">
        <p14:creationId xmlns:p14="http://schemas.microsoft.com/office/powerpoint/2010/main" val="1391300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0" end="0"/>
                                            </p:txEl>
                                          </p:spTgt>
                                        </p:tgtEl>
                                        <p:attrNameLst>
                                          <p:attrName>style.color</p:attrName>
                                        </p:attrNameLst>
                                      </p:cBhvr>
                                      <p:to>
                                        <p:clrVal>
                                          <a:srgbClr val="AAAAAA"/>
                                        </p:clrVal>
                                      </p:to>
                                    </p:set>
                                    <p:set>
                                      <p:cBhvr>
                                        <p:cTn id="7" dur="500" fill="hold"/>
                                        <p:tgtEl>
                                          <p:spTgt spid="11">
                                            <p:txEl>
                                              <p:pRg st="0" end="0"/>
                                            </p:txEl>
                                          </p:spTgt>
                                        </p:tgtEl>
                                        <p:attrNameLst>
                                          <p:attrName>fillcolor</p:attrName>
                                        </p:attrNameLst>
                                      </p:cBhvr>
                                      <p:to>
                                        <p:clrVal>
                                          <a:srgbClr val="AAAAAA"/>
                                        </p:clrVal>
                                      </p:to>
                                    </p:set>
                                    <p:set>
                                      <p:cBhvr>
                                        <p:cTn id="8" dur="500" fill="hold"/>
                                        <p:tgtEl>
                                          <p:spTgt spid="11">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11">
                                            <p:txEl>
                                              <p:pRg st="1" end="1"/>
                                            </p:txEl>
                                          </p:spTgt>
                                        </p:tgtEl>
                                        <p:attrNameLst>
                                          <p:attrName>style.color</p:attrName>
                                        </p:attrNameLst>
                                      </p:cBhvr>
                                      <p:to>
                                        <p:clrVal>
                                          <a:srgbClr val="AAAAAA"/>
                                        </p:clrVal>
                                      </p:to>
                                    </p:set>
                                    <p:set>
                                      <p:cBhvr>
                                        <p:cTn id="11" dur="500" fill="hold"/>
                                        <p:tgtEl>
                                          <p:spTgt spid="11">
                                            <p:txEl>
                                              <p:pRg st="1" end="1"/>
                                            </p:txEl>
                                          </p:spTgt>
                                        </p:tgtEl>
                                        <p:attrNameLst>
                                          <p:attrName>fillcolor</p:attrName>
                                        </p:attrNameLst>
                                      </p:cBhvr>
                                      <p:to>
                                        <p:clrVal>
                                          <a:srgbClr val="AAAAAA"/>
                                        </p:clrVal>
                                      </p:to>
                                    </p:set>
                                    <p:set>
                                      <p:cBhvr>
                                        <p:cTn id="12" dur="500" fill="hold"/>
                                        <p:tgtEl>
                                          <p:spTgt spid="11">
                                            <p:txEl>
                                              <p:pRg st="1" end="1"/>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11">
                                            <p:txEl>
                                              <p:pRg st="2" end="2"/>
                                            </p:txEl>
                                          </p:spTgt>
                                        </p:tgtEl>
                                        <p:attrNameLst>
                                          <p:attrName>style.color</p:attrName>
                                        </p:attrNameLst>
                                      </p:cBhvr>
                                      <p:to>
                                        <p:clrVal>
                                          <a:srgbClr val="AAAAAA"/>
                                        </p:clrVal>
                                      </p:to>
                                    </p:set>
                                    <p:set>
                                      <p:cBhvr>
                                        <p:cTn id="15" dur="500" fill="hold"/>
                                        <p:tgtEl>
                                          <p:spTgt spid="11">
                                            <p:txEl>
                                              <p:pRg st="2" end="2"/>
                                            </p:txEl>
                                          </p:spTgt>
                                        </p:tgtEl>
                                        <p:attrNameLst>
                                          <p:attrName>fillcolor</p:attrName>
                                        </p:attrNameLst>
                                      </p:cBhvr>
                                      <p:to>
                                        <p:clrVal>
                                          <a:srgbClr val="AAAAAA"/>
                                        </p:clrVal>
                                      </p:to>
                                    </p:set>
                                    <p:set>
                                      <p:cBhvr>
                                        <p:cTn id="16" dur="500" fill="hold"/>
                                        <p:tgtEl>
                                          <p:spTgt spid="11">
                                            <p:txEl>
                                              <p:pRg st="2" end="2"/>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11">
                                            <p:txEl>
                                              <p:pRg st="3" end="3"/>
                                            </p:txEl>
                                          </p:spTgt>
                                        </p:tgtEl>
                                        <p:attrNameLst>
                                          <p:attrName>style.color</p:attrName>
                                        </p:attrNameLst>
                                      </p:cBhvr>
                                      <p:to>
                                        <p:clrVal>
                                          <a:srgbClr val="AAAAAA"/>
                                        </p:clrVal>
                                      </p:to>
                                    </p:set>
                                    <p:set>
                                      <p:cBhvr>
                                        <p:cTn id="19" dur="500" fill="hold"/>
                                        <p:tgtEl>
                                          <p:spTgt spid="11">
                                            <p:txEl>
                                              <p:pRg st="3" end="3"/>
                                            </p:txEl>
                                          </p:spTgt>
                                        </p:tgtEl>
                                        <p:attrNameLst>
                                          <p:attrName>fillcolor</p:attrName>
                                        </p:attrNameLst>
                                      </p:cBhvr>
                                      <p:to>
                                        <p:clrVal>
                                          <a:srgbClr val="AAAAAA"/>
                                        </p:clrVal>
                                      </p:to>
                                    </p:set>
                                    <p:set>
                                      <p:cBhvr>
                                        <p:cTn id="20" dur="500" fill="hold"/>
                                        <p:tgtEl>
                                          <p:spTgt spid="11">
                                            <p:txEl>
                                              <p:pRg st="3" end="3"/>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11">
                                            <p:txEl>
                                              <p:pRg st="4" end="4"/>
                                            </p:txEl>
                                          </p:spTgt>
                                        </p:tgtEl>
                                        <p:attrNameLst>
                                          <p:attrName>style.color</p:attrName>
                                        </p:attrNameLst>
                                      </p:cBhvr>
                                      <p:to>
                                        <p:clrVal>
                                          <a:srgbClr val="AAAAAA"/>
                                        </p:clrVal>
                                      </p:to>
                                    </p:set>
                                    <p:set>
                                      <p:cBhvr>
                                        <p:cTn id="23" dur="500" fill="hold"/>
                                        <p:tgtEl>
                                          <p:spTgt spid="11">
                                            <p:txEl>
                                              <p:pRg st="4" end="4"/>
                                            </p:txEl>
                                          </p:spTgt>
                                        </p:tgtEl>
                                        <p:attrNameLst>
                                          <p:attrName>fillcolor</p:attrName>
                                        </p:attrNameLst>
                                      </p:cBhvr>
                                      <p:to>
                                        <p:clrVal>
                                          <a:srgbClr val="AAAAAA"/>
                                        </p:clrVal>
                                      </p:to>
                                    </p:set>
                                    <p:set>
                                      <p:cBhvr>
                                        <p:cTn id="24" dur="500" fill="hold"/>
                                        <p:tgtEl>
                                          <p:spTgt spid="11">
                                            <p:txEl>
                                              <p:pRg st="4" end="4"/>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500" fill="hold"/>
                                        <p:tgtEl>
                                          <p:spTgt spid="11">
                                            <p:txEl>
                                              <p:pRg st="5" end="5"/>
                                            </p:txEl>
                                          </p:spTgt>
                                        </p:tgtEl>
                                        <p:attrNameLst>
                                          <p:attrName>style.color</p:attrName>
                                        </p:attrNameLst>
                                      </p:cBhvr>
                                      <p:to>
                                        <p:clrVal>
                                          <a:srgbClr val="AB1500"/>
                                        </p:clrVal>
                                      </p:to>
                                    </p:set>
                                    <p:set>
                                      <p:cBhvr>
                                        <p:cTn id="27" dur="500" fill="hold"/>
                                        <p:tgtEl>
                                          <p:spTgt spid="11">
                                            <p:txEl>
                                              <p:pRg st="5" end="5"/>
                                            </p:txEl>
                                          </p:spTgt>
                                        </p:tgtEl>
                                        <p:attrNameLst>
                                          <p:attrName>fillcolor</p:attrName>
                                        </p:attrNameLst>
                                      </p:cBhvr>
                                      <p:to>
                                        <p:clrVal>
                                          <a:srgbClr val="AB1500"/>
                                        </p:clrVal>
                                      </p:to>
                                    </p:set>
                                    <p:set>
                                      <p:cBhvr>
                                        <p:cTn id="28" dur="500" fill="hold"/>
                                        <p:tgtEl>
                                          <p:spTgt spid="11">
                                            <p:txEl>
                                              <p:pRg st="5" end="5"/>
                                            </p:txEl>
                                          </p:spTgt>
                                        </p:tgtEl>
                                        <p:attrNameLst>
                                          <p:attrName>fill.type</p:attrName>
                                        </p:attrNameLst>
                                      </p:cBhvr>
                                      <p:to>
                                        <p:strVal val="solid"/>
                                      </p:to>
                                    </p:set>
                                  </p:childTnLst>
                                </p:cTn>
                              </p:par>
                              <p:par>
                                <p:cTn id="29" presetID="16" presetClass="emph" presetSubtype="0" fill="hold" nodeType="withEffect">
                                  <p:stCondLst>
                                    <p:cond delay="0"/>
                                  </p:stCondLst>
                                  <p:iterate type="lt">
                                    <p:tmPct val="4000"/>
                                  </p:iterate>
                                  <p:childTnLst>
                                    <p:set>
                                      <p:cBhvr override="childStyle">
                                        <p:cTn id="30" dur="500" fill="hold"/>
                                        <p:tgtEl>
                                          <p:spTgt spid="11">
                                            <p:txEl>
                                              <p:pRg st="6" end="6"/>
                                            </p:txEl>
                                          </p:spTgt>
                                        </p:tgtEl>
                                        <p:attrNameLst>
                                          <p:attrName>style.color</p:attrName>
                                        </p:attrNameLst>
                                      </p:cBhvr>
                                      <p:to>
                                        <p:clrVal>
                                          <a:srgbClr val="AAAAAA"/>
                                        </p:clrVal>
                                      </p:to>
                                    </p:set>
                                    <p:set>
                                      <p:cBhvr>
                                        <p:cTn id="31" dur="500" fill="hold"/>
                                        <p:tgtEl>
                                          <p:spTgt spid="11">
                                            <p:txEl>
                                              <p:pRg st="6" end="6"/>
                                            </p:txEl>
                                          </p:spTgt>
                                        </p:tgtEl>
                                        <p:attrNameLst>
                                          <p:attrName>fillcolor</p:attrName>
                                        </p:attrNameLst>
                                      </p:cBhvr>
                                      <p:to>
                                        <p:clrVal>
                                          <a:srgbClr val="AAAAAA"/>
                                        </p:clrVal>
                                      </p:to>
                                    </p:set>
                                    <p:set>
                                      <p:cBhvr>
                                        <p:cTn id="32" dur="500" fill="hold"/>
                                        <p:tgtEl>
                                          <p:spTgt spid="11">
                                            <p:txEl>
                                              <p:pRg st="6" end="6"/>
                                            </p:txEl>
                                          </p:spTgt>
                                        </p:tgtEl>
                                        <p:attrNameLst>
                                          <p:attrName>fill.type</p:attrName>
                                        </p:attrNameLst>
                                      </p:cBhvr>
                                      <p:to>
                                        <p:strVal val="solid"/>
                                      </p:to>
                                    </p:set>
                                  </p:childTnLst>
                                </p:cTn>
                              </p:par>
                              <p:par>
                                <p:cTn id="33" presetID="15" presetClass="emph" presetSubtype="0" nodeType="withEffect">
                                  <p:stCondLst>
                                    <p:cond delay="0"/>
                                  </p:stCondLst>
                                  <p:iterate type="lt">
                                    <p:tmAbs val="25"/>
                                  </p:iterate>
                                  <p:childTnLst>
                                    <p:set>
                                      <p:cBhvr override="childStyle">
                                        <p:cTn id="34" dur="indefinite"/>
                                        <p:tgtEl>
                                          <p:spTgt spid="11">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3D00DC-4AC3-D748-92E1-F3F74CA571F5}"/>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531805" y="252088"/>
            <a:ext cx="5389310"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rPr>
              <a:t>Experimental Results</a:t>
            </a:r>
            <a:endParaRPr lang="en-US" sz="4000" b="1" dirty="0">
              <a:solidFill>
                <a:schemeClr val="bg1"/>
              </a:solidFill>
              <a:effectLst/>
            </a:endParaRPr>
          </a:p>
        </p:txBody>
      </p:sp>
      <p:sp>
        <p:nvSpPr>
          <p:cNvPr id="8" name="Rectangle 7">
            <a:extLst>
              <a:ext uri="{FF2B5EF4-FFF2-40B4-BE49-F238E27FC236}">
                <a16:creationId xmlns:a16="http://schemas.microsoft.com/office/drawing/2014/main" id="{DE7C1F55-5757-DE41-BC6C-DB9F5264C72B}"/>
              </a:ext>
            </a:extLst>
          </p:cNvPr>
          <p:cNvSpPr/>
          <p:nvPr/>
        </p:nvSpPr>
        <p:spPr>
          <a:xfrm>
            <a:off x="0" y="6884"/>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7AA355-B67E-7E4F-B047-60AD06D31111}"/>
              </a:ext>
            </a:extLst>
          </p:cNvPr>
          <p:cNvSpPr/>
          <p:nvPr/>
        </p:nvSpPr>
        <p:spPr>
          <a:xfrm>
            <a:off x="396895" y="1611265"/>
            <a:ext cx="2894946" cy="461665"/>
          </a:xfrm>
          <a:prstGeom prst="rect">
            <a:avLst/>
          </a:prstGeom>
          <a:solidFill>
            <a:srgbClr val="A21400"/>
          </a:solidFill>
        </p:spPr>
        <p:txBody>
          <a:bodyPr wrap="square">
            <a:spAutoFit/>
          </a:bodyPr>
          <a:lstStyle/>
          <a:p>
            <a:pPr algn="ctr"/>
            <a:r>
              <a:rPr lang="en-US" sz="2400" b="1" dirty="0">
                <a:solidFill>
                  <a:schemeClr val="bg1"/>
                </a:solidFill>
                <a:latin typeface="+mj-lt"/>
              </a:rPr>
              <a:t>Cross Validation</a:t>
            </a:r>
          </a:p>
        </p:txBody>
      </p:sp>
      <p:grpSp>
        <p:nvGrpSpPr>
          <p:cNvPr id="11" name="Group 10">
            <a:extLst>
              <a:ext uri="{FF2B5EF4-FFF2-40B4-BE49-F238E27FC236}">
                <a16:creationId xmlns:a16="http://schemas.microsoft.com/office/drawing/2014/main" id="{EC1F83E0-DBF1-9648-9E0C-F66F78F63F57}"/>
              </a:ext>
            </a:extLst>
          </p:cNvPr>
          <p:cNvGrpSpPr/>
          <p:nvPr/>
        </p:nvGrpSpPr>
        <p:grpSpPr>
          <a:xfrm>
            <a:off x="1259515" y="2565414"/>
            <a:ext cx="10235015" cy="3090973"/>
            <a:chOff x="1603717" y="2695231"/>
            <a:chExt cx="9313203" cy="2812586"/>
          </a:xfrm>
        </p:grpSpPr>
        <p:pic>
          <p:nvPicPr>
            <p:cNvPr id="3" name="Picture 2">
              <a:extLst>
                <a:ext uri="{FF2B5EF4-FFF2-40B4-BE49-F238E27FC236}">
                  <a16:creationId xmlns:a16="http://schemas.microsoft.com/office/drawing/2014/main" id="{2A1B2975-D463-6044-A5C4-F00A5928493E}"/>
                </a:ext>
              </a:extLst>
            </p:cNvPr>
            <p:cNvPicPr>
              <a:picLocks noChangeAspect="1"/>
            </p:cNvPicPr>
            <p:nvPr/>
          </p:nvPicPr>
          <p:blipFill>
            <a:blip r:embed="rId4"/>
            <a:stretch>
              <a:fillRect/>
            </a:stretch>
          </p:blipFill>
          <p:spPr>
            <a:xfrm>
              <a:off x="1603717" y="2695231"/>
              <a:ext cx="9313203" cy="2812586"/>
            </a:xfrm>
            <a:prstGeom prst="rect">
              <a:avLst/>
            </a:prstGeom>
          </p:spPr>
        </p:pic>
        <p:sp>
          <p:nvSpPr>
            <p:cNvPr id="10" name="Rectangle 9">
              <a:extLst>
                <a:ext uri="{FF2B5EF4-FFF2-40B4-BE49-F238E27FC236}">
                  <a16:creationId xmlns:a16="http://schemas.microsoft.com/office/drawing/2014/main" id="{1226083D-ACA1-654B-A399-962D7B6B66B9}"/>
                </a:ext>
              </a:extLst>
            </p:cNvPr>
            <p:cNvSpPr/>
            <p:nvPr/>
          </p:nvSpPr>
          <p:spPr>
            <a:xfrm>
              <a:off x="3411415" y="3137095"/>
              <a:ext cx="984739" cy="295422"/>
            </a:xfrm>
            <a:prstGeom prst="rect">
              <a:avLst/>
            </a:prstGeom>
            <a:solidFill>
              <a:srgbClr val="A21400"/>
            </a:solidFill>
            <a:ln>
              <a:solidFill>
                <a:srgbClr val="A2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17DB96-7DA7-BE4E-A6D8-7FC28613B26A}"/>
                </a:ext>
              </a:extLst>
            </p:cNvPr>
            <p:cNvSpPr/>
            <p:nvPr/>
          </p:nvSpPr>
          <p:spPr>
            <a:xfrm>
              <a:off x="4396154" y="3628196"/>
              <a:ext cx="984739" cy="295422"/>
            </a:xfrm>
            <a:prstGeom prst="rect">
              <a:avLst/>
            </a:prstGeom>
            <a:solidFill>
              <a:srgbClr val="A21400"/>
            </a:solidFill>
            <a:ln>
              <a:solidFill>
                <a:srgbClr val="A2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82BCAF3-58C8-F24E-A965-7FEB46173F1B}"/>
                </a:ext>
              </a:extLst>
            </p:cNvPr>
            <p:cNvSpPr/>
            <p:nvPr/>
          </p:nvSpPr>
          <p:spPr>
            <a:xfrm>
              <a:off x="5380893" y="4117298"/>
              <a:ext cx="984739" cy="295422"/>
            </a:xfrm>
            <a:prstGeom prst="rect">
              <a:avLst/>
            </a:prstGeom>
            <a:solidFill>
              <a:srgbClr val="A21400"/>
            </a:solidFill>
            <a:ln>
              <a:solidFill>
                <a:srgbClr val="A2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0D648E-8BDE-004A-8FEC-D0F31CCE2003}"/>
                </a:ext>
              </a:extLst>
            </p:cNvPr>
            <p:cNvSpPr/>
            <p:nvPr/>
          </p:nvSpPr>
          <p:spPr>
            <a:xfrm>
              <a:off x="6371282" y="4649526"/>
              <a:ext cx="984739" cy="295422"/>
            </a:xfrm>
            <a:prstGeom prst="rect">
              <a:avLst/>
            </a:prstGeom>
            <a:solidFill>
              <a:srgbClr val="A21400"/>
            </a:solidFill>
            <a:ln>
              <a:solidFill>
                <a:srgbClr val="A2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F28E736-FF1E-7546-B070-4F9BDAEC97A4}"/>
                </a:ext>
              </a:extLst>
            </p:cNvPr>
            <p:cNvSpPr/>
            <p:nvPr/>
          </p:nvSpPr>
          <p:spPr>
            <a:xfrm>
              <a:off x="7356021" y="5140627"/>
              <a:ext cx="984739" cy="295422"/>
            </a:xfrm>
            <a:prstGeom prst="rect">
              <a:avLst/>
            </a:prstGeom>
            <a:solidFill>
              <a:srgbClr val="A21400"/>
            </a:solidFill>
            <a:ln>
              <a:solidFill>
                <a:srgbClr val="A2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67B317B-107E-0144-896F-E350B94C07E6}"/>
                </a:ext>
              </a:extLst>
            </p:cNvPr>
            <p:cNvSpPr/>
            <p:nvPr/>
          </p:nvSpPr>
          <p:spPr>
            <a:xfrm>
              <a:off x="8593481" y="4362060"/>
              <a:ext cx="984739" cy="295422"/>
            </a:xfrm>
            <a:prstGeom prst="rect">
              <a:avLst/>
            </a:prstGeom>
            <a:solidFill>
              <a:srgbClr val="A21400"/>
            </a:solidFill>
            <a:ln>
              <a:solidFill>
                <a:srgbClr val="A2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AED69582-1875-124F-8E1E-A3B08E534C75}"/>
              </a:ext>
            </a:extLst>
          </p:cNvPr>
          <p:cNvSpPr txBox="1"/>
          <p:nvPr/>
        </p:nvSpPr>
        <p:spPr>
          <a:xfrm>
            <a:off x="3291841" y="6148871"/>
            <a:ext cx="5331268" cy="338554"/>
          </a:xfrm>
          <a:prstGeom prst="rect">
            <a:avLst/>
          </a:prstGeom>
          <a:noFill/>
        </p:spPr>
        <p:txBody>
          <a:bodyPr wrap="none" rtlCol="0">
            <a:spAutoFit/>
          </a:bodyPr>
          <a:lstStyle/>
          <a:p>
            <a:r>
              <a:rPr lang="en-US" sz="1600" b="1" dirty="0"/>
              <a:t>Source: </a:t>
            </a:r>
            <a:r>
              <a:rPr lang="en-US" sz="1600" dirty="0"/>
              <a:t>https://</a:t>
            </a:r>
            <a:r>
              <a:rPr lang="en-US" sz="1600" dirty="0" err="1"/>
              <a:t>www.kaggle.com</a:t>
            </a:r>
            <a:r>
              <a:rPr lang="en-US" sz="1600" dirty="0"/>
              <a:t>/</a:t>
            </a:r>
            <a:r>
              <a:rPr lang="en-US" sz="1600" dirty="0" err="1"/>
              <a:t>dansbecker</a:t>
            </a:r>
            <a:r>
              <a:rPr lang="en-US" sz="1600" dirty="0"/>
              <a:t>/cross-validation</a:t>
            </a:r>
          </a:p>
        </p:txBody>
      </p:sp>
    </p:spTree>
    <p:extLst>
      <p:ext uri="{BB962C8B-B14F-4D97-AF65-F5344CB8AC3E}">
        <p14:creationId xmlns:p14="http://schemas.microsoft.com/office/powerpoint/2010/main" val="2928661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3D00DC-4AC3-D748-92E1-F3F74CA571F5}"/>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531805" y="252088"/>
            <a:ext cx="5389310"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rPr>
              <a:t>Experimental Results</a:t>
            </a:r>
            <a:endParaRPr lang="en-US" sz="4000" b="1" dirty="0">
              <a:solidFill>
                <a:schemeClr val="bg1"/>
              </a:solidFill>
              <a:effectLst/>
            </a:endParaRP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26</a:t>
            </a:fld>
            <a:endParaRPr lang="en-US" dirty="0"/>
          </a:p>
        </p:txBody>
      </p:sp>
      <p:sp>
        <p:nvSpPr>
          <p:cNvPr id="8" name="Rectangle 7">
            <a:extLst>
              <a:ext uri="{FF2B5EF4-FFF2-40B4-BE49-F238E27FC236}">
                <a16:creationId xmlns:a16="http://schemas.microsoft.com/office/drawing/2014/main" id="{DE7C1F55-5757-DE41-BC6C-DB9F5264C72B}"/>
              </a:ext>
            </a:extLst>
          </p:cNvPr>
          <p:cNvSpPr/>
          <p:nvPr/>
        </p:nvSpPr>
        <p:spPr>
          <a:xfrm>
            <a:off x="0" y="6884"/>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BC26DD8-D761-534E-A668-4BB0EAE13A29}"/>
              </a:ext>
            </a:extLst>
          </p:cNvPr>
          <p:cNvSpPr/>
          <p:nvPr/>
        </p:nvSpPr>
        <p:spPr>
          <a:xfrm>
            <a:off x="396894" y="1611265"/>
            <a:ext cx="7008247" cy="461665"/>
          </a:xfrm>
          <a:prstGeom prst="rect">
            <a:avLst/>
          </a:prstGeom>
          <a:solidFill>
            <a:srgbClr val="A21400"/>
          </a:solidFill>
        </p:spPr>
        <p:txBody>
          <a:bodyPr wrap="square">
            <a:spAutoFit/>
          </a:bodyPr>
          <a:lstStyle/>
          <a:p>
            <a:pPr algn="ctr"/>
            <a:r>
              <a:rPr lang="en-US" sz="2400" b="1" dirty="0">
                <a:solidFill>
                  <a:schemeClr val="bg1"/>
                </a:solidFill>
                <a:latin typeface="+mj-lt"/>
              </a:rPr>
              <a:t>The First Experiment: Classification predictive model</a:t>
            </a:r>
          </a:p>
        </p:txBody>
      </p:sp>
      <p:sp>
        <p:nvSpPr>
          <p:cNvPr id="16" name="TextBox 15">
            <a:extLst>
              <a:ext uri="{FF2B5EF4-FFF2-40B4-BE49-F238E27FC236}">
                <a16:creationId xmlns:a16="http://schemas.microsoft.com/office/drawing/2014/main" id="{8A48F142-1D91-0B43-BF39-38F50EFA62E2}"/>
              </a:ext>
            </a:extLst>
          </p:cNvPr>
          <p:cNvSpPr txBox="1"/>
          <p:nvPr/>
        </p:nvSpPr>
        <p:spPr>
          <a:xfrm>
            <a:off x="6736317" y="4189902"/>
            <a:ext cx="4617483" cy="400110"/>
          </a:xfrm>
          <a:prstGeom prst="rect">
            <a:avLst/>
          </a:prstGeom>
          <a:noFill/>
        </p:spPr>
        <p:txBody>
          <a:bodyPr wrap="none" rtlCol="0">
            <a:spAutoFit/>
          </a:bodyPr>
          <a:lstStyle/>
          <a:p>
            <a:r>
              <a:rPr lang="en-US" sz="2000" b="1" dirty="0">
                <a:latin typeface="+mj-lt"/>
              </a:rPr>
              <a:t>The average accuracy </a:t>
            </a:r>
            <a:r>
              <a:rPr lang="en-US" sz="2000" b="1" dirty="0">
                <a:solidFill>
                  <a:srgbClr val="A21400"/>
                </a:solidFill>
                <a:latin typeface="+mj-lt"/>
              </a:rPr>
              <a:t>is 74.86% (+/- 2.72%)</a:t>
            </a:r>
          </a:p>
        </p:txBody>
      </p:sp>
      <p:grpSp>
        <p:nvGrpSpPr>
          <p:cNvPr id="6" name="Group 5">
            <a:extLst>
              <a:ext uri="{FF2B5EF4-FFF2-40B4-BE49-F238E27FC236}">
                <a16:creationId xmlns:a16="http://schemas.microsoft.com/office/drawing/2014/main" id="{696345AE-99DB-3E4E-A719-8CD91AD53CA3}"/>
              </a:ext>
            </a:extLst>
          </p:cNvPr>
          <p:cNvGrpSpPr/>
          <p:nvPr/>
        </p:nvGrpSpPr>
        <p:grpSpPr>
          <a:xfrm>
            <a:off x="809000" y="2167213"/>
            <a:ext cx="5927317" cy="4445488"/>
            <a:chOff x="3401030" y="2093425"/>
            <a:chExt cx="5927317" cy="4445488"/>
          </a:xfrm>
        </p:grpSpPr>
        <p:pic>
          <p:nvPicPr>
            <p:cNvPr id="5" name="Picture 4">
              <a:extLst>
                <a:ext uri="{FF2B5EF4-FFF2-40B4-BE49-F238E27FC236}">
                  <a16:creationId xmlns:a16="http://schemas.microsoft.com/office/drawing/2014/main" id="{D317B4FE-9E8E-DB4D-976C-681A404EC4B3}"/>
                </a:ext>
              </a:extLst>
            </p:cNvPr>
            <p:cNvPicPr>
              <a:picLocks noChangeAspect="1"/>
            </p:cNvPicPr>
            <p:nvPr/>
          </p:nvPicPr>
          <p:blipFill>
            <a:blip r:embed="rId4"/>
            <a:stretch>
              <a:fillRect/>
            </a:stretch>
          </p:blipFill>
          <p:spPr>
            <a:xfrm>
              <a:off x="3401030" y="2093425"/>
              <a:ext cx="5927317" cy="4445488"/>
            </a:xfrm>
            <a:prstGeom prst="rect">
              <a:avLst/>
            </a:prstGeom>
          </p:spPr>
        </p:pic>
        <p:sp>
          <p:nvSpPr>
            <p:cNvPr id="15" name="TextBox 14">
              <a:extLst>
                <a:ext uri="{FF2B5EF4-FFF2-40B4-BE49-F238E27FC236}">
                  <a16:creationId xmlns:a16="http://schemas.microsoft.com/office/drawing/2014/main" id="{519F1AB2-E3AD-9947-8A96-55D24C718E39}"/>
                </a:ext>
              </a:extLst>
            </p:cNvPr>
            <p:cNvSpPr txBox="1"/>
            <p:nvPr/>
          </p:nvSpPr>
          <p:spPr>
            <a:xfrm>
              <a:off x="4293854" y="2220209"/>
              <a:ext cx="4317977" cy="369332"/>
            </a:xfrm>
            <a:prstGeom prst="rect">
              <a:avLst/>
            </a:prstGeom>
            <a:solidFill>
              <a:schemeClr val="bg1"/>
            </a:solidFill>
          </p:spPr>
          <p:txBody>
            <a:bodyPr wrap="none" rtlCol="0">
              <a:spAutoFit/>
            </a:bodyPr>
            <a:lstStyle/>
            <a:p>
              <a:r>
                <a:rPr lang="en-US" b="1" dirty="0">
                  <a:latin typeface="+mj-lt"/>
                </a:rPr>
                <a:t>Accuracies Of Classification Predictive Model</a:t>
              </a:r>
            </a:p>
          </p:txBody>
        </p:sp>
      </p:grpSp>
      <p:sp>
        <p:nvSpPr>
          <p:cNvPr id="18" name="TextBox 17">
            <a:extLst>
              <a:ext uri="{FF2B5EF4-FFF2-40B4-BE49-F238E27FC236}">
                <a16:creationId xmlns:a16="http://schemas.microsoft.com/office/drawing/2014/main" id="{CBB59358-DE2E-DD4C-8F30-030E0ACCB491}"/>
              </a:ext>
            </a:extLst>
          </p:cNvPr>
          <p:cNvSpPr txBox="1"/>
          <p:nvPr/>
        </p:nvSpPr>
        <p:spPr>
          <a:xfrm>
            <a:off x="10193312" y="1656208"/>
            <a:ext cx="1374415" cy="400110"/>
          </a:xfrm>
          <a:prstGeom prst="rect">
            <a:avLst/>
          </a:prstGeom>
          <a:noFill/>
        </p:spPr>
        <p:txBody>
          <a:bodyPr wrap="none" rtlCol="0">
            <a:spAutoFit/>
          </a:bodyPr>
          <a:lstStyle/>
          <a:p>
            <a:r>
              <a:rPr lang="en-US" sz="2000" dirty="0">
                <a:latin typeface="+mj-lt"/>
              </a:rPr>
              <a:t>913 Movies</a:t>
            </a:r>
          </a:p>
        </p:txBody>
      </p:sp>
    </p:spTree>
    <p:extLst>
      <p:ext uri="{BB962C8B-B14F-4D97-AF65-F5344CB8AC3E}">
        <p14:creationId xmlns:p14="http://schemas.microsoft.com/office/powerpoint/2010/main" val="1820362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3D00DC-4AC3-D748-92E1-F3F74CA571F5}"/>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531805" y="252088"/>
            <a:ext cx="5389310"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rPr>
              <a:t>Experimental Results</a:t>
            </a:r>
            <a:endParaRPr lang="en-US" sz="4000" b="1" dirty="0">
              <a:solidFill>
                <a:schemeClr val="bg1"/>
              </a:solidFill>
              <a:effectLst/>
            </a:endParaRP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27</a:t>
            </a:fld>
            <a:endParaRPr lang="en-US" dirty="0"/>
          </a:p>
        </p:txBody>
      </p:sp>
      <p:sp>
        <p:nvSpPr>
          <p:cNvPr id="8" name="Rectangle 7">
            <a:extLst>
              <a:ext uri="{FF2B5EF4-FFF2-40B4-BE49-F238E27FC236}">
                <a16:creationId xmlns:a16="http://schemas.microsoft.com/office/drawing/2014/main" id="{DE7C1F55-5757-DE41-BC6C-DB9F5264C72B}"/>
              </a:ext>
            </a:extLst>
          </p:cNvPr>
          <p:cNvSpPr/>
          <p:nvPr/>
        </p:nvSpPr>
        <p:spPr>
          <a:xfrm>
            <a:off x="0" y="6884"/>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BC26DD8-D761-534E-A668-4BB0EAE13A29}"/>
              </a:ext>
            </a:extLst>
          </p:cNvPr>
          <p:cNvSpPr/>
          <p:nvPr/>
        </p:nvSpPr>
        <p:spPr>
          <a:xfrm>
            <a:off x="396894" y="1611265"/>
            <a:ext cx="7008247" cy="461665"/>
          </a:xfrm>
          <a:prstGeom prst="rect">
            <a:avLst/>
          </a:prstGeom>
          <a:solidFill>
            <a:srgbClr val="A21400"/>
          </a:solidFill>
        </p:spPr>
        <p:txBody>
          <a:bodyPr wrap="square">
            <a:spAutoFit/>
          </a:bodyPr>
          <a:lstStyle/>
          <a:p>
            <a:pPr algn="ctr"/>
            <a:r>
              <a:rPr lang="en-US" sz="2400" b="1" dirty="0">
                <a:solidFill>
                  <a:schemeClr val="bg1"/>
                </a:solidFill>
                <a:latin typeface="+mj-lt"/>
              </a:rPr>
              <a:t>The First Experiment: Regression predictive model</a:t>
            </a:r>
          </a:p>
        </p:txBody>
      </p:sp>
      <p:pic>
        <p:nvPicPr>
          <p:cNvPr id="10" name="Picture 9">
            <a:extLst>
              <a:ext uri="{FF2B5EF4-FFF2-40B4-BE49-F238E27FC236}">
                <a16:creationId xmlns:a16="http://schemas.microsoft.com/office/drawing/2014/main" id="{02BF149D-359F-FA4A-A020-E2D112250EAA}"/>
              </a:ext>
            </a:extLst>
          </p:cNvPr>
          <p:cNvPicPr>
            <a:picLocks noChangeAspect="1"/>
          </p:cNvPicPr>
          <p:nvPr/>
        </p:nvPicPr>
        <p:blipFill>
          <a:blip r:embed="rId4"/>
          <a:stretch>
            <a:fillRect/>
          </a:stretch>
        </p:blipFill>
        <p:spPr>
          <a:xfrm>
            <a:off x="821544" y="2187324"/>
            <a:ext cx="5422371" cy="4066778"/>
          </a:xfrm>
          <a:prstGeom prst="rect">
            <a:avLst/>
          </a:prstGeom>
        </p:spPr>
      </p:pic>
      <p:pic>
        <p:nvPicPr>
          <p:cNvPr id="12" name="Picture 11">
            <a:extLst>
              <a:ext uri="{FF2B5EF4-FFF2-40B4-BE49-F238E27FC236}">
                <a16:creationId xmlns:a16="http://schemas.microsoft.com/office/drawing/2014/main" id="{0BB15E41-6E46-3849-B135-FC6DEB32E7B7}"/>
              </a:ext>
            </a:extLst>
          </p:cNvPr>
          <p:cNvPicPr>
            <a:picLocks noChangeAspect="1"/>
          </p:cNvPicPr>
          <p:nvPr/>
        </p:nvPicPr>
        <p:blipFill>
          <a:blip r:embed="rId5"/>
          <a:stretch>
            <a:fillRect/>
          </a:stretch>
        </p:blipFill>
        <p:spPr>
          <a:xfrm>
            <a:off x="5921115" y="2172334"/>
            <a:ext cx="5424000" cy="4068000"/>
          </a:xfrm>
          <a:prstGeom prst="rect">
            <a:avLst/>
          </a:prstGeom>
        </p:spPr>
      </p:pic>
      <p:sp>
        <p:nvSpPr>
          <p:cNvPr id="14" name="TextBox 13">
            <a:extLst>
              <a:ext uri="{FF2B5EF4-FFF2-40B4-BE49-F238E27FC236}">
                <a16:creationId xmlns:a16="http://schemas.microsoft.com/office/drawing/2014/main" id="{9E0DDAEC-CBC8-6B48-82F3-4CE0DD171C89}"/>
              </a:ext>
            </a:extLst>
          </p:cNvPr>
          <p:cNvSpPr txBox="1"/>
          <p:nvPr/>
        </p:nvSpPr>
        <p:spPr>
          <a:xfrm>
            <a:off x="2023673" y="2262274"/>
            <a:ext cx="3308213" cy="369332"/>
          </a:xfrm>
          <a:prstGeom prst="rect">
            <a:avLst/>
          </a:prstGeom>
          <a:solidFill>
            <a:schemeClr val="bg1"/>
          </a:solidFill>
        </p:spPr>
        <p:txBody>
          <a:bodyPr wrap="none" rtlCol="0">
            <a:spAutoFit/>
          </a:bodyPr>
          <a:lstStyle/>
          <a:p>
            <a:r>
              <a:rPr lang="en-US" b="1" dirty="0">
                <a:latin typeface="+mj-lt"/>
              </a:rPr>
              <a:t>Mean Squared Error By Iterations</a:t>
            </a:r>
          </a:p>
        </p:txBody>
      </p:sp>
      <p:sp>
        <p:nvSpPr>
          <p:cNvPr id="15" name="TextBox 14">
            <a:extLst>
              <a:ext uri="{FF2B5EF4-FFF2-40B4-BE49-F238E27FC236}">
                <a16:creationId xmlns:a16="http://schemas.microsoft.com/office/drawing/2014/main" id="{519F1AB2-E3AD-9947-8A96-55D24C718E39}"/>
              </a:ext>
            </a:extLst>
          </p:cNvPr>
          <p:cNvSpPr txBox="1"/>
          <p:nvPr/>
        </p:nvSpPr>
        <p:spPr>
          <a:xfrm>
            <a:off x="6162250" y="2262274"/>
            <a:ext cx="5001690" cy="369332"/>
          </a:xfrm>
          <a:prstGeom prst="rect">
            <a:avLst/>
          </a:prstGeom>
          <a:solidFill>
            <a:schemeClr val="bg1"/>
          </a:solidFill>
        </p:spPr>
        <p:txBody>
          <a:bodyPr wrap="none" rtlCol="0">
            <a:spAutoFit/>
          </a:bodyPr>
          <a:lstStyle/>
          <a:p>
            <a:r>
              <a:rPr lang="en-US" b="1" dirty="0">
                <a:latin typeface="+mj-lt"/>
              </a:rPr>
              <a:t>Comparing Between Real Value And Predicted Value</a:t>
            </a:r>
          </a:p>
        </p:txBody>
      </p:sp>
      <p:sp>
        <p:nvSpPr>
          <p:cNvPr id="16" name="TextBox 15">
            <a:extLst>
              <a:ext uri="{FF2B5EF4-FFF2-40B4-BE49-F238E27FC236}">
                <a16:creationId xmlns:a16="http://schemas.microsoft.com/office/drawing/2014/main" id="{8A48F142-1D91-0B43-BF39-38F50EFA62E2}"/>
              </a:ext>
            </a:extLst>
          </p:cNvPr>
          <p:cNvSpPr txBox="1"/>
          <p:nvPr/>
        </p:nvSpPr>
        <p:spPr>
          <a:xfrm>
            <a:off x="2636917" y="3703539"/>
            <a:ext cx="2694969" cy="400110"/>
          </a:xfrm>
          <a:prstGeom prst="rect">
            <a:avLst/>
          </a:prstGeom>
          <a:noFill/>
        </p:spPr>
        <p:txBody>
          <a:bodyPr wrap="none" rtlCol="0">
            <a:spAutoFit/>
          </a:bodyPr>
          <a:lstStyle/>
          <a:p>
            <a:r>
              <a:rPr lang="en-US" sz="2000" b="1" dirty="0">
                <a:latin typeface="+mj-lt"/>
              </a:rPr>
              <a:t>The final MSE </a:t>
            </a:r>
            <a:r>
              <a:rPr lang="en-US" sz="2000" b="1" dirty="0">
                <a:solidFill>
                  <a:srgbClr val="A21400"/>
                </a:solidFill>
                <a:latin typeface="+mj-lt"/>
              </a:rPr>
              <a:t>is 0.00097</a:t>
            </a:r>
          </a:p>
        </p:txBody>
      </p:sp>
      <p:sp>
        <p:nvSpPr>
          <p:cNvPr id="17" name="TextBox 16">
            <a:extLst>
              <a:ext uri="{FF2B5EF4-FFF2-40B4-BE49-F238E27FC236}">
                <a16:creationId xmlns:a16="http://schemas.microsoft.com/office/drawing/2014/main" id="{6212A5F2-6CDA-D54A-B0DE-67DB0D849FF5}"/>
              </a:ext>
            </a:extLst>
          </p:cNvPr>
          <p:cNvSpPr txBox="1"/>
          <p:nvPr/>
        </p:nvSpPr>
        <p:spPr>
          <a:xfrm>
            <a:off x="7616439" y="5247872"/>
            <a:ext cx="3070328" cy="400110"/>
          </a:xfrm>
          <a:prstGeom prst="rect">
            <a:avLst/>
          </a:prstGeom>
          <a:noFill/>
        </p:spPr>
        <p:txBody>
          <a:bodyPr wrap="none" rtlCol="0">
            <a:spAutoFit/>
          </a:bodyPr>
          <a:lstStyle/>
          <a:p>
            <a:r>
              <a:rPr lang="en-US" sz="2000" b="1" dirty="0">
                <a:latin typeface="+mj-lt"/>
              </a:rPr>
              <a:t>The correlation value</a:t>
            </a:r>
            <a:r>
              <a:rPr lang="en-US" sz="2000" dirty="0">
                <a:latin typeface="+mj-lt"/>
              </a:rPr>
              <a:t> </a:t>
            </a:r>
            <a:r>
              <a:rPr lang="en-US" sz="2000" b="1" dirty="0">
                <a:solidFill>
                  <a:srgbClr val="A21400"/>
                </a:solidFill>
                <a:latin typeface="+mj-lt"/>
              </a:rPr>
              <a:t>is 0.94</a:t>
            </a:r>
          </a:p>
        </p:txBody>
      </p:sp>
      <p:sp>
        <p:nvSpPr>
          <p:cNvPr id="18" name="TextBox 17">
            <a:extLst>
              <a:ext uri="{FF2B5EF4-FFF2-40B4-BE49-F238E27FC236}">
                <a16:creationId xmlns:a16="http://schemas.microsoft.com/office/drawing/2014/main" id="{C2BEF1D1-6EB3-F446-8A66-7D4941348DE7}"/>
              </a:ext>
            </a:extLst>
          </p:cNvPr>
          <p:cNvSpPr txBox="1"/>
          <p:nvPr/>
        </p:nvSpPr>
        <p:spPr>
          <a:xfrm>
            <a:off x="10193312" y="1656208"/>
            <a:ext cx="1374415" cy="400110"/>
          </a:xfrm>
          <a:prstGeom prst="rect">
            <a:avLst/>
          </a:prstGeom>
          <a:noFill/>
        </p:spPr>
        <p:txBody>
          <a:bodyPr wrap="none" rtlCol="0">
            <a:spAutoFit/>
          </a:bodyPr>
          <a:lstStyle/>
          <a:p>
            <a:r>
              <a:rPr lang="en-US" sz="2000" dirty="0">
                <a:latin typeface="+mj-lt"/>
              </a:rPr>
              <a:t>913 Movies</a:t>
            </a:r>
          </a:p>
        </p:txBody>
      </p:sp>
      <p:cxnSp>
        <p:nvCxnSpPr>
          <p:cNvPr id="20" name="Straight Connector 19">
            <a:extLst>
              <a:ext uri="{FF2B5EF4-FFF2-40B4-BE49-F238E27FC236}">
                <a16:creationId xmlns:a16="http://schemas.microsoft.com/office/drawing/2014/main" id="{AA67C711-E028-6B44-A9ED-D2DDBEDB0BAB}"/>
              </a:ext>
            </a:extLst>
          </p:cNvPr>
          <p:cNvCxnSpPr/>
          <p:nvPr/>
        </p:nvCxnSpPr>
        <p:spPr>
          <a:xfrm flipV="1">
            <a:off x="6699383" y="2751677"/>
            <a:ext cx="3987384" cy="2938072"/>
          </a:xfrm>
          <a:prstGeom prst="line">
            <a:avLst/>
          </a:prstGeom>
          <a:ln w="19050">
            <a:solidFill>
              <a:srgbClr val="A21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163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3D00DC-4AC3-D748-92E1-F3F74CA571F5}"/>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531805" y="252088"/>
            <a:ext cx="5389310"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rPr>
              <a:t>Experimental Results</a:t>
            </a:r>
            <a:endParaRPr lang="en-US" sz="4000" b="1" dirty="0">
              <a:solidFill>
                <a:schemeClr val="bg1"/>
              </a:solidFill>
              <a:effectLst/>
            </a:endParaRP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28</a:t>
            </a:fld>
            <a:endParaRPr lang="en-US" dirty="0"/>
          </a:p>
        </p:txBody>
      </p:sp>
      <p:sp>
        <p:nvSpPr>
          <p:cNvPr id="8" name="Rectangle 7">
            <a:extLst>
              <a:ext uri="{FF2B5EF4-FFF2-40B4-BE49-F238E27FC236}">
                <a16:creationId xmlns:a16="http://schemas.microsoft.com/office/drawing/2014/main" id="{DE7C1F55-5757-DE41-BC6C-DB9F5264C72B}"/>
              </a:ext>
            </a:extLst>
          </p:cNvPr>
          <p:cNvSpPr/>
          <p:nvPr/>
        </p:nvSpPr>
        <p:spPr>
          <a:xfrm>
            <a:off x="0" y="6884"/>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BC26DD8-D761-534E-A668-4BB0EAE13A29}"/>
              </a:ext>
            </a:extLst>
          </p:cNvPr>
          <p:cNvSpPr/>
          <p:nvPr/>
        </p:nvSpPr>
        <p:spPr>
          <a:xfrm>
            <a:off x="396894" y="1611265"/>
            <a:ext cx="7008247" cy="461665"/>
          </a:xfrm>
          <a:prstGeom prst="rect">
            <a:avLst/>
          </a:prstGeom>
          <a:solidFill>
            <a:srgbClr val="A21400"/>
          </a:solidFill>
        </p:spPr>
        <p:txBody>
          <a:bodyPr wrap="square">
            <a:spAutoFit/>
          </a:bodyPr>
          <a:lstStyle/>
          <a:p>
            <a:pPr algn="ctr"/>
            <a:r>
              <a:rPr lang="en-US" sz="2400" b="1" dirty="0">
                <a:solidFill>
                  <a:schemeClr val="bg1"/>
                </a:solidFill>
                <a:latin typeface="+mj-lt"/>
              </a:rPr>
              <a:t>The Second Experiment: Classification predictive model</a:t>
            </a:r>
          </a:p>
        </p:txBody>
      </p:sp>
      <p:sp>
        <p:nvSpPr>
          <p:cNvPr id="11" name="TextBox 10">
            <a:extLst>
              <a:ext uri="{FF2B5EF4-FFF2-40B4-BE49-F238E27FC236}">
                <a16:creationId xmlns:a16="http://schemas.microsoft.com/office/drawing/2014/main" id="{947D728B-BC24-ED4B-92B4-1D458C3594DD}"/>
              </a:ext>
            </a:extLst>
          </p:cNvPr>
          <p:cNvSpPr txBox="1"/>
          <p:nvPr/>
        </p:nvSpPr>
        <p:spPr>
          <a:xfrm>
            <a:off x="9773588" y="1672820"/>
            <a:ext cx="2187137" cy="400110"/>
          </a:xfrm>
          <a:prstGeom prst="rect">
            <a:avLst/>
          </a:prstGeom>
          <a:noFill/>
        </p:spPr>
        <p:txBody>
          <a:bodyPr wrap="none" rtlCol="0">
            <a:spAutoFit/>
          </a:bodyPr>
          <a:lstStyle/>
          <a:p>
            <a:r>
              <a:rPr lang="en-US" sz="2000" dirty="0">
                <a:latin typeface="+mj-lt"/>
              </a:rPr>
              <a:t>100 Movies Sample</a:t>
            </a:r>
          </a:p>
        </p:txBody>
      </p:sp>
      <p:pic>
        <p:nvPicPr>
          <p:cNvPr id="10" name="Picture 9">
            <a:extLst>
              <a:ext uri="{FF2B5EF4-FFF2-40B4-BE49-F238E27FC236}">
                <a16:creationId xmlns:a16="http://schemas.microsoft.com/office/drawing/2014/main" id="{5A31CEDE-7ACF-904F-9EB3-1F62EA9666A8}"/>
              </a:ext>
            </a:extLst>
          </p:cNvPr>
          <p:cNvPicPr>
            <a:picLocks noChangeAspect="1"/>
          </p:cNvPicPr>
          <p:nvPr/>
        </p:nvPicPr>
        <p:blipFill>
          <a:blip r:embed="rId4"/>
          <a:stretch>
            <a:fillRect/>
          </a:stretch>
        </p:blipFill>
        <p:spPr>
          <a:xfrm>
            <a:off x="340475" y="2199207"/>
            <a:ext cx="7937500" cy="4381500"/>
          </a:xfrm>
          <a:prstGeom prst="rect">
            <a:avLst/>
          </a:prstGeom>
        </p:spPr>
      </p:pic>
      <p:sp>
        <p:nvSpPr>
          <p:cNvPr id="14" name="TextBox 13">
            <a:extLst>
              <a:ext uri="{FF2B5EF4-FFF2-40B4-BE49-F238E27FC236}">
                <a16:creationId xmlns:a16="http://schemas.microsoft.com/office/drawing/2014/main" id="{FC8C896F-092A-D24B-8925-D1F4A8A415AA}"/>
              </a:ext>
            </a:extLst>
          </p:cNvPr>
          <p:cNvSpPr txBox="1"/>
          <p:nvPr/>
        </p:nvSpPr>
        <p:spPr>
          <a:xfrm>
            <a:off x="134912" y="2310564"/>
            <a:ext cx="8618450" cy="369332"/>
          </a:xfrm>
          <a:prstGeom prst="rect">
            <a:avLst/>
          </a:prstGeom>
          <a:solidFill>
            <a:schemeClr val="bg1"/>
          </a:solidFill>
        </p:spPr>
        <p:txBody>
          <a:bodyPr wrap="none" rtlCol="0">
            <a:spAutoFit/>
          </a:bodyPr>
          <a:lstStyle/>
          <a:p>
            <a:r>
              <a:rPr lang="en-US" b="1" dirty="0">
                <a:latin typeface="+mj-lt"/>
              </a:rPr>
              <a:t>Compare Accuracy Between Classification Predictive Model With and Without Social Media</a:t>
            </a:r>
          </a:p>
        </p:txBody>
      </p:sp>
      <p:sp>
        <p:nvSpPr>
          <p:cNvPr id="16" name="TextBox 15">
            <a:extLst>
              <a:ext uri="{FF2B5EF4-FFF2-40B4-BE49-F238E27FC236}">
                <a16:creationId xmlns:a16="http://schemas.microsoft.com/office/drawing/2014/main" id="{8A48F142-1D91-0B43-BF39-38F50EFA62E2}"/>
              </a:ext>
            </a:extLst>
          </p:cNvPr>
          <p:cNvSpPr txBox="1"/>
          <p:nvPr/>
        </p:nvSpPr>
        <p:spPr>
          <a:xfrm>
            <a:off x="7629993" y="4496992"/>
            <a:ext cx="3982043" cy="646331"/>
          </a:xfrm>
          <a:prstGeom prst="rect">
            <a:avLst/>
          </a:prstGeom>
          <a:noFill/>
        </p:spPr>
        <p:txBody>
          <a:bodyPr wrap="square" rtlCol="0">
            <a:spAutoFit/>
          </a:bodyPr>
          <a:lstStyle/>
          <a:p>
            <a:pPr algn="ctr"/>
            <a:r>
              <a:rPr lang="en-US" b="1" dirty="0">
                <a:latin typeface="+mj-lt"/>
              </a:rPr>
              <a:t>The average accuracy with social media </a:t>
            </a:r>
            <a:r>
              <a:rPr lang="en-US" b="1" dirty="0">
                <a:solidFill>
                  <a:srgbClr val="A21400"/>
                </a:solidFill>
                <a:latin typeface="+mj-lt"/>
              </a:rPr>
              <a:t>is 66.00% (+/- 6.24%)</a:t>
            </a:r>
          </a:p>
        </p:txBody>
      </p:sp>
      <p:sp>
        <p:nvSpPr>
          <p:cNvPr id="17" name="TextBox 16">
            <a:extLst>
              <a:ext uri="{FF2B5EF4-FFF2-40B4-BE49-F238E27FC236}">
                <a16:creationId xmlns:a16="http://schemas.microsoft.com/office/drawing/2014/main" id="{3196DCA2-EAFA-3041-A5F8-DF6A6F8388F7}"/>
              </a:ext>
            </a:extLst>
          </p:cNvPr>
          <p:cNvSpPr txBox="1"/>
          <p:nvPr/>
        </p:nvSpPr>
        <p:spPr>
          <a:xfrm>
            <a:off x="7629993" y="3643007"/>
            <a:ext cx="4137286" cy="646331"/>
          </a:xfrm>
          <a:prstGeom prst="rect">
            <a:avLst/>
          </a:prstGeom>
          <a:noFill/>
        </p:spPr>
        <p:txBody>
          <a:bodyPr wrap="square" rtlCol="0">
            <a:spAutoFit/>
          </a:bodyPr>
          <a:lstStyle/>
          <a:p>
            <a:pPr algn="ctr"/>
            <a:r>
              <a:rPr lang="en-US" b="1" dirty="0">
                <a:latin typeface="+mj-lt"/>
              </a:rPr>
              <a:t>The average accuracy without social media </a:t>
            </a:r>
            <a:r>
              <a:rPr lang="en-US" b="1" dirty="0">
                <a:solidFill>
                  <a:srgbClr val="A21400"/>
                </a:solidFill>
                <a:latin typeface="+mj-lt"/>
              </a:rPr>
              <a:t>is 42.50% (+/- 11.46%)</a:t>
            </a:r>
          </a:p>
        </p:txBody>
      </p:sp>
    </p:spTree>
    <p:extLst>
      <p:ext uri="{BB962C8B-B14F-4D97-AF65-F5344CB8AC3E}">
        <p14:creationId xmlns:p14="http://schemas.microsoft.com/office/powerpoint/2010/main" val="1471060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C34F50-11A0-B54C-BC7C-E8E77820FF94}"/>
              </a:ext>
            </a:extLst>
          </p:cNvPr>
          <p:cNvSpPr>
            <a:spLocks noGrp="1"/>
          </p:cNvSpPr>
          <p:nvPr>
            <p:ph type="sldNum" sz="quarter" idx="12"/>
          </p:nvPr>
        </p:nvSpPr>
        <p:spPr/>
        <p:txBody>
          <a:bodyPr/>
          <a:lstStyle/>
          <a:p>
            <a:fld id="{63255FBC-E81E-9242-AFE7-BCA59B069CC6}" type="slidenum">
              <a:rPr lang="en-US" sz="1600" smtClean="0"/>
              <a:t>2</a:t>
            </a:fld>
            <a:endParaRPr lang="en-US" dirty="0"/>
          </a:p>
        </p:txBody>
      </p:sp>
      <p:pic>
        <p:nvPicPr>
          <p:cNvPr id="6" name="Picture 5">
            <a:extLst>
              <a:ext uri="{FF2B5EF4-FFF2-40B4-BE49-F238E27FC236}">
                <a16:creationId xmlns:a16="http://schemas.microsoft.com/office/drawing/2014/main" id="{34EA4A8C-EADE-6846-B22F-EC9F4BF74E7F}"/>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40000" contrast="-20000"/>
                    </a14:imgEffect>
                  </a14:imgLayer>
                </a14:imgProps>
              </a:ext>
            </a:extLst>
          </a:blip>
          <a:srcRect r="35201" b="3729"/>
          <a:stretch/>
        </p:blipFill>
        <p:spPr>
          <a:xfrm>
            <a:off x="0" y="0"/>
            <a:ext cx="3394129" cy="6858000"/>
          </a:xfrm>
          <a:prstGeom prst="rect">
            <a:avLst/>
          </a:prstGeom>
        </p:spPr>
      </p:pic>
      <p:sp>
        <p:nvSpPr>
          <p:cNvPr id="11" name="TextBox 10">
            <a:extLst>
              <a:ext uri="{FF2B5EF4-FFF2-40B4-BE49-F238E27FC236}">
                <a16:creationId xmlns:a16="http://schemas.microsoft.com/office/drawing/2014/main" id="{E5696F5A-D246-F749-8D83-9BCD83947641}"/>
              </a:ext>
            </a:extLst>
          </p:cNvPr>
          <p:cNvSpPr txBox="1"/>
          <p:nvPr/>
        </p:nvSpPr>
        <p:spPr>
          <a:xfrm>
            <a:off x="4086911" y="393287"/>
            <a:ext cx="5805885" cy="5823454"/>
          </a:xfrm>
          <a:prstGeom prst="rect">
            <a:avLst/>
          </a:prstGeom>
          <a:noFill/>
        </p:spPr>
        <p:txBody>
          <a:bodyPr wrap="none" rtlCol="0">
            <a:spAutoFit/>
          </a:bodyPr>
          <a:lstStyle/>
          <a:p>
            <a:pPr marL="285750" indent="-285750">
              <a:lnSpc>
                <a:spcPct val="150000"/>
              </a:lnSpc>
              <a:buBlip>
                <a:blip r:embed="rId4"/>
              </a:buBlip>
            </a:pPr>
            <a:r>
              <a:rPr lang="en-US" sz="3200" b="1" dirty="0">
                <a:solidFill>
                  <a:srgbClr val="AB1500"/>
                </a:solidFill>
                <a:latin typeface="+mj-lt"/>
              </a:rPr>
              <a:t>  </a:t>
            </a:r>
            <a:r>
              <a:rPr lang="en-US" sz="3600" dirty="0"/>
              <a:t>Motivation</a:t>
            </a:r>
            <a:endParaRPr lang="en-US" sz="3200" dirty="0"/>
          </a:p>
          <a:p>
            <a:pPr marL="285750" indent="-285750">
              <a:lnSpc>
                <a:spcPct val="150000"/>
              </a:lnSpc>
              <a:buBlip>
                <a:blip r:embed="rId4"/>
              </a:buBlip>
            </a:pPr>
            <a:r>
              <a:rPr lang="en-US" sz="3600" dirty="0"/>
              <a:t>  Related Work</a:t>
            </a:r>
          </a:p>
          <a:p>
            <a:pPr marL="285750" indent="-285750">
              <a:lnSpc>
                <a:spcPct val="150000"/>
              </a:lnSpc>
              <a:buBlip>
                <a:blip r:embed="rId4"/>
              </a:buBlip>
            </a:pPr>
            <a:r>
              <a:rPr lang="en-US" sz="3600" dirty="0"/>
              <a:t>  Dataset</a:t>
            </a:r>
          </a:p>
          <a:p>
            <a:pPr marL="285750" indent="-285750">
              <a:lnSpc>
                <a:spcPct val="150000"/>
              </a:lnSpc>
              <a:buBlip>
                <a:blip r:embed="rId4"/>
              </a:buBlip>
            </a:pPr>
            <a:r>
              <a:rPr lang="en-US" sz="3600" dirty="0"/>
              <a:t>  Data Preprocessing</a:t>
            </a:r>
          </a:p>
          <a:p>
            <a:pPr marL="285750" indent="-285750">
              <a:lnSpc>
                <a:spcPct val="150000"/>
              </a:lnSpc>
              <a:buBlip>
                <a:blip r:embed="rId4"/>
              </a:buBlip>
            </a:pPr>
            <a:r>
              <a:rPr lang="en-US" sz="3600" dirty="0"/>
              <a:t>  Methodology</a:t>
            </a:r>
          </a:p>
          <a:p>
            <a:pPr marL="285750" indent="-285750">
              <a:lnSpc>
                <a:spcPct val="150000"/>
              </a:lnSpc>
              <a:buBlip>
                <a:blip r:embed="rId4"/>
              </a:buBlip>
            </a:pPr>
            <a:r>
              <a:rPr lang="en-US" sz="3600" dirty="0"/>
              <a:t>  Experimental Results</a:t>
            </a:r>
          </a:p>
          <a:p>
            <a:pPr marL="285750" indent="-285750">
              <a:lnSpc>
                <a:spcPct val="150000"/>
              </a:lnSpc>
              <a:buBlip>
                <a:blip r:embed="rId4"/>
              </a:buBlip>
            </a:pPr>
            <a:r>
              <a:rPr lang="en-US" sz="3600" dirty="0"/>
              <a:t>  Conclusion and Suggestion</a:t>
            </a:r>
          </a:p>
        </p:txBody>
      </p:sp>
    </p:spTree>
    <p:extLst>
      <p:ext uri="{BB962C8B-B14F-4D97-AF65-F5344CB8AC3E}">
        <p14:creationId xmlns:p14="http://schemas.microsoft.com/office/powerpoint/2010/main" val="3545090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0" end="0"/>
                                            </p:txEl>
                                          </p:spTgt>
                                        </p:tgtEl>
                                        <p:attrNameLst>
                                          <p:attrName>style.color</p:attrName>
                                        </p:attrNameLst>
                                      </p:cBhvr>
                                      <p:to>
                                        <p:clrVal>
                                          <a:srgbClr val="AB1500"/>
                                        </p:clrVal>
                                      </p:to>
                                    </p:set>
                                    <p:set>
                                      <p:cBhvr>
                                        <p:cTn id="7" dur="500" fill="hold"/>
                                        <p:tgtEl>
                                          <p:spTgt spid="11">
                                            <p:txEl>
                                              <p:pRg st="0" end="0"/>
                                            </p:txEl>
                                          </p:spTgt>
                                        </p:tgtEl>
                                        <p:attrNameLst>
                                          <p:attrName>fillcolor</p:attrName>
                                        </p:attrNameLst>
                                      </p:cBhvr>
                                      <p:to>
                                        <p:clrVal>
                                          <a:srgbClr val="AB1500"/>
                                        </p:clrVal>
                                      </p:to>
                                    </p:set>
                                    <p:set>
                                      <p:cBhvr>
                                        <p:cTn id="8" dur="500" fill="hold"/>
                                        <p:tgtEl>
                                          <p:spTgt spid="11">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11">
                                            <p:txEl>
                                              <p:pRg st="1" end="1"/>
                                            </p:txEl>
                                          </p:spTgt>
                                        </p:tgtEl>
                                        <p:attrNameLst>
                                          <p:attrName>style.color</p:attrName>
                                        </p:attrNameLst>
                                      </p:cBhvr>
                                      <p:to>
                                        <p:clrVal>
                                          <a:srgbClr val="AAAAAA"/>
                                        </p:clrVal>
                                      </p:to>
                                    </p:set>
                                    <p:set>
                                      <p:cBhvr>
                                        <p:cTn id="11" dur="500" fill="hold"/>
                                        <p:tgtEl>
                                          <p:spTgt spid="11">
                                            <p:txEl>
                                              <p:pRg st="1" end="1"/>
                                            </p:txEl>
                                          </p:spTgt>
                                        </p:tgtEl>
                                        <p:attrNameLst>
                                          <p:attrName>fillcolor</p:attrName>
                                        </p:attrNameLst>
                                      </p:cBhvr>
                                      <p:to>
                                        <p:clrVal>
                                          <a:srgbClr val="AAAAAA"/>
                                        </p:clrVal>
                                      </p:to>
                                    </p:set>
                                    <p:set>
                                      <p:cBhvr>
                                        <p:cTn id="12" dur="500" fill="hold"/>
                                        <p:tgtEl>
                                          <p:spTgt spid="11">
                                            <p:txEl>
                                              <p:pRg st="1" end="1"/>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11">
                                            <p:txEl>
                                              <p:pRg st="2" end="2"/>
                                            </p:txEl>
                                          </p:spTgt>
                                        </p:tgtEl>
                                        <p:attrNameLst>
                                          <p:attrName>style.color</p:attrName>
                                        </p:attrNameLst>
                                      </p:cBhvr>
                                      <p:to>
                                        <p:clrVal>
                                          <a:srgbClr val="AAAAAA"/>
                                        </p:clrVal>
                                      </p:to>
                                    </p:set>
                                    <p:set>
                                      <p:cBhvr>
                                        <p:cTn id="15" dur="500" fill="hold"/>
                                        <p:tgtEl>
                                          <p:spTgt spid="11">
                                            <p:txEl>
                                              <p:pRg st="2" end="2"/>
                                            </p:txEl>
                                          </p:spTgt>
                                        </p:tgtEl>
                                        <p:attrNameLst>
                                          <p:attrName>fillcolor</p:attrName>
                                        </p:attrNameLst>
                                      </p:cBhvr>
                                      <p:to>
                                        <p:clrVal>
                                          <a:srgbClr val="AAAAAA"/>
                                        </p:clrVal>
                                      </p:to>
                                    </p:set>
                                    <p:set>
                                      <p:cBhvr>
                                        <p:cTn id="16" dur="500" fill="hold"/>
                                        <p:tgtEl>
                                          <p:spTgt spid="11">
                                            <p:txEl>
                                              <p:pRg st="2" end="2"/>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11">
                                            <p:txEl>
                                              <p:pRg st="3" end="3"/>
                                            </p:txEl>
                                          </p:spTgt>
                                        </p:tgtEl>
                                        <p:attrNameLst>
                                          <p:attrName>style.color</p:attrName>
                                        </p:attrNameLst>
                                      </p:cBhvr>
                                      <p:to>
                                        <p:clrVal>
                                          <a:srgbClr val="AAAAAA"/>
                                        </p:clrVal>
                                      </p:to>
                                    </p:set>
                                    <p:set>
                                      <p:cBhvr>
                                        <p:cTn id="19" dur="500" fill="hold"/>
                                        <p:tgtEl>
                                          <p:spTgt spid="11">
                                            <p:txEl>
                                              <p:pRg st="3" end="3"/>
                                            </p:txEl>
                                          </p:spTgt>
                                        </p:tgtEl>
                                        <p:attrNameLst>
                                          <p:attrName>fillcolor</p:attrName>
                                        </p:attrNameLst>
                                      </p:cBhvr>
                                      <p:to>
                                        <p:clrVal>
                                          <a:srgbClr val="AAAAAA"/>
                                        </p:clrVal>
                                      </p:to>
                                    </p:set>
                                    <p:set>
                                      <p:cBhvr>
                                        <p:cTn id="20" dur="500" fill="hold"/>
                                        <p:tgtEl>
                                          <p:spTgt spid="11">
                                            <p:txEl>
                                              <p:pRg st="3" end="3"/>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11">
                                            <p:txEl>
                                              <p:pRg st="4" end="4"/>
                                            </p:txEl>
                                          </p:spTgt>
                                        </p:tgtEl>
                                        <p:attrNameLst>
                                          <p:attrName>style.color</p:attrName>
                                        </p:attrNameLst>
                                      </p:cBhvr>
                                      <p:to>
                                        <p:clrVal>
                                          <a:srgbClr val="AAAAAA"/>
                                        </p:clrVal>
                                      </p:to>
                                    </p:set>
                                    <p:set>
                                      <p:cBhvr>
                                        <p:cTn id="23" dur="500" fill="hold"/>
                                        <p:tgtEl>
                                          <p:spTgt spid="11">
                                            <p:txEl>
                                              <p:pRg st="4" end="4"/>
                                            </p:txEl>
                                          </p:spTgt>
                                        </p:tgtEl>
                                        <p:attrNameLst>
                                          <p:attrName>fillcolor</p:attrName>
                                        </p:attrNameLst>
                                      </p:cBhvr>
                                      <p:to>
                                        <p:clrVal>
                                          <a:srgbClr val="AAAAAA"/>
                                        </p:clrVal>
                                      </p:to>
                                    </p:set>
                                    <p:set>
                                      <p:cBhvr>
                                        <p:cTn id="24" dur="500" fill="hold"/>
                                        <p:tgtEl>
                                          <p:spTgt spid="11">
                                            <p:txEl>
                                              <p:pRg st="4" end="4"/>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500" fill="hold"/>
                                        <p:tgtEl>
                                          <p:spTgt spid="11">
                                            <p:txEl>
                                              <p:pRg st="5" end="5"/>
                                            </p:txEl>
                                          </p:spTgt>
                                        </p:tgtEl>
                                        <p:attrNameLst>
                                          <p:attrName>style.color</p:attrName>
                                        </p:attrNameLst>
                                      </p:cBhvr>
                                      <p:to>
                                        <p:clrVal>
                                          <a:srgbClr val="AAAAAA"/>
                                        </p:clrVal>
                                      </p:to>
                                    </p:set>
                                    <p:set>
                                      <p:cBhvr>
                                        <p:cTn id="27" dur="500" fill="hold"/>
                                        <p:tgtEl>
                                          <p:spTgt spid="11">
                                            <p:txEl>
                                              <p:pRg st="5" end="5"/>
                                            </p:txEl>
                                          </p:spTgt>
                                        </p:tgtEl>
                                        <p:attrNameLst>
                                          <p:attrName>fillcolor</p:attrName>
                                        </p:attrNameLst>
                                      </p:cBhvr>
                                      <p:to>
                                        <p:clrVal>
                                          <a:srgbClr val="AAAAAA"/>
                                        </p:clrVal>
                                      </p:to>
                                    </p:set>
                                    <p:set>
                                      <p:cBhvr>
                                        <p:cTn id="28" dur="500" fill="hold"/>
                                        <p:tgtEl>
                                          <p:spTgt spid="11">
                                            <p:txEl>
                                              <p:pRg st="5" end="5"/>
                                            </p:txEl>
                                          </p:spTgt>
                                        </p:tgtEl>
                                        <p:attrNameLst>
                                          <p:attrName>fill.type</p:attrName>
                                        </p:attrNameLst>
                                      </p:cBhvr>
                                      <p:to>
                                        <p:strVal val="solid"/>
                                      </p:to>
                                    </p:set>
                                  </p:childTnLst>
                                </p:cTn>
                              </p:par>
                              <p:par>
                                <p:cTn id="29" presetID="16" presetClass="emph" presetSubtype="0" fill="hold" nodeType="withEffect">
                                  <p:stCondLst>
                                    <p:cond delay="0"/>
                                  </p:stCondLst>
                                  <p:iterate type="lt">
                                    <p:tmPct val="4000"/>
                                  </p:iterate>
                                  <p:childTnLst>
                                    <p:set>
                                      <p:cBhvr override="childStyle">
                                        <p:cTn id="30" dur="500" fill="hold"/>
                                        <p:tgtEl>
                                          <p:spTgt spid="11">
                                            <p:txEl>
                                              <p:pRg st="6" end="6"/>
                                            </p:txEl>
                                          </p:spTgt>
                                        </p:tgtEl>
                                        <p:attrNameLst>
                                          <p:attrName>style.color</p:attrName>
                                        </p:attrNameLst>
                                      </p:cBhvr>
                                      <p:to>
                                        <p:clrVal>
                                          <a:srgbClr val="AAAAAA"/>
                                        </p:clrVal>
                                      </p:to>
                                    </p:set>
                                    <p:set>
                                      <p:cBhvr>
                                        <p:cTn id="31" dur="500" fill="hold"/>
                                        <p:tgtEl>
                                          <p:spTgt spid="11">
                                            <p:txEl>
                                              <p:pRg st="6" end="6"/>
                                            </p:txEl>
                                          </p:spTgt>
                                        </p:tgtEl>
                                        <p:attrNameLst>
                                          <p:attrName>fillcolor</p:attrName>
                                        </p:attrNameLst>
                                      </p:cBhvr>
                                      <p:to>
                                        <p:clrVal>
                                          <a:srgbClr val="AAAAAA"/>
                                        </p:clrVal>
                                      </p:to>
                                    </p:set>
                                    <p:set>
                                      <p:cBhvr>
                                        <p:cTn id="32" dur="500" fill="hold"/>
                                        <p:tgtEl>
                                          <p:spTgt spid="11">
                                            <p:txEl>
                                              <p:pRg st="6" end="6"/>
                                            </p:txEl>
                                          </p:spTgt>
                                        </p:tgtEl>
                                        <p:attrNameLst>
                                          <p:attrName>fill.type</p:attrName>
                                        </p:attrNameLst>
                                      </p:cBhvr>
                                      <p:to>
                                        <p:strVal val="solid"/>
                                      </p:to>
                                    </p:set>
                                  </p:childTnLst>
                                </p:cTn>
                              </p:par>
                              <p:par>
                                <p:cTn id="33" presetID="15" presetClass="emph" presetSubtype="0" nodeType="withEffect">
                                  <p:stCondLst>
                                    <p:cond delay="0"/>
                                  </p:stCondLst>
                                  <p:iterate type="lt">
                                    <p:tmAbs val="25"/>
                                  </p:iterate>
                                  <p:childTnLst>
                                    <p:set>
                                      <p:cBhvr override="childStyle">
                                        <p:cTn id="34" dur="indefinite"/>
                                        <p:tgtEl>
                                          <p:spTgt spid="11">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3D00DC-4AC3-D748-92E1-F3F74CA571F5}"/>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531805" y="252088"/>
            <a:ext cx="5389310"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rPr>
              <a:t>Experimental Results</a:t>
            </a:r>
            <a:endParaRPr lang="en-US" sz="4000" b="1" dirty="0">
              <a:solidFill>
                <a:schemeClr val="bg1"/>
              </a:solidFill>
              <a:effectLst/>
            </a:endParaRP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a:xfrm>
            <a:off x="9773588" y="6369635"/>
            <a:ext cx="2224051" cy="365125"/>
          </a:xfrm>
        </p:spPr>
        <p:txBody>
          <a:bodyPr/>
          <a:lstStyle/>
          <a:p>
            <a:fld id="{63255FBC-E81E-9242-AFE7-BCA59B069CC6}" type="slidenum">
              <a:rPr lang="en-US" smtClean="0"/>
              <a:t>29</a:t>
            </a:fld>
            <a:endParaRPr lang="en-US" dirty="0"/>
          </a:p>
        </p:txBody>
      </p:sp>
      <p:sp>
        <p:nvSpPr>
          <p:cNvPr id="8" name="Rectangle 7">
            <a:extLst>
              <a:ext uri="{FF2B5EF4-FFF2-40B4-BE49-F238E27FC236}">
                <a16:creationId xmlns:a16="http://schemas.microsoft.com/office/drawing/2014/main" id="{DE7C1F55-5757-DE41-BC6C-DB9F5264C72B}"/>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9A13D4-4C45-0C4B-9FA9-B893D622AE57}"/>
              </a:ext>
            </a:extLst>
          </p:cNvPr>
          <p:cNvSpPr/>
          <p:nvPr/>
        </p:nvSpPr>
        <p:spPr>
          <a:xfrm>
            <a:off x="396894" y="1611265"/>
            <a:ext cx="7008247" cy="461665"/>
          </a:xfrm>
          <a:prstGeom prst="rect">
            <a:avLst/>
          </a:prstGeom>
          <a:solidFill>
            <a:srgbClr val="A21400"/>
          </a:solidFill>
        </p:spPr>
        <p:txBody>
          <a:bodyPr wrap="square">
            <a:spAutoFit/>
          </a:bodyPr>
          <a:lstStyle/>
          <a:p>
            <a:pPr algn="ctr"/>
            <a:r>
              <a:rPr lang="en-US" sz="2400" b="1" dirty="0">
                <a:solidFill>
                  <a:schemeClr val="bg1"/>
                </a:solidFill>
                <a:latin typeface="+mj-lt"/>
              </a:rPr>
              <a:t>The Second Experiment: Regression predictive model</a:t>
            </a:r>
          </a:p>
        </p:txBody>
      </p:sp>
      <p:sp>
        <p:nvSpPr>
          <p:cNvPr id="12" name="TextBox 11">
            <a:extLst>
              <a:ext uri="{FF2B5EF4-FFF2-40B4-BE49-F238E27FC236}">
                <a16:creationId xmlns:a16="http://schemas.microsoft.com/office/drawing/2014/main" id="{70918193-818B-A248-943A-5EED01F1DDC8}"/>
              </a:ext>
            </a:extLst>
          </p:cNvPr>
          <p:cNvSpPr txBox="1"/>
          <p:nvPr/>
        </p:nvSpPr>
        <p:spPr>
          <a:xfrm>
            <a:off x="9773588" y="1672820"/>
            <a:ext cx="2187137" cy="400110"/>
          </a:xfrm>
          <a:prstGeom prst="rect">
            <a:avLst/>
          </a:prstGeom>
          <a:noFill/>
        </p:spPr>
        <p:txBody>
          <a:bodyPr wrap="none" rtlCol="0">
            <a:spAutoFit/>
          </a:bodyPr>
          <a:lstStyle/>
          <a:p>
            <a:r>
              <a:rPr lang="en-US" sz="2000" dirty="0">
                <a:latin typeface="+mj-lt"/>
              </a:rPr>
              <a:t>100 Movies Sample</a:t>
            </a:r>
          </a:p>
        </p:txBody>
      </p:sp>
      <p:pic>
        <p:nvPicPr>
          <p:cNvPr id="5" name="Picture 4">
            <a:extLst>
              <a:ext uri="{FF2B5EF4-FFF2-40B4-BE49-F238E27FC236}">
                <a16:creationId xmlns:a16="http://schemas.microsoft.com/office/drawing/2014/main" id="{B983B118-6CFD-3F45-A0CE-F75D0D8B8E92}"/>
              </a:ext>
            </a:extLst>
          </p:cNvPr>
          <p:cNvPicPr>
            <a:picLocks noChangeAspect="1"/>
          </p:cNvPicPr>
          <p:nvPr/>
        </p:nvPicPr>
        <p:blipFill>
          <a:blip r:embed="rId4"/>
          <a:stretch>
            <a:fillRect/>
          </a:stretch>
        </p:blipFill>
        <p:spPr>
          <a:xfrm>
            <a:off x="836534" y="2252350"/>
            <a:ext cx="5472000" cy="4104000"/>
          </a:xfrm>
          <a:prstGeom prst="rect">
            <a:avLst/>
          </a:prstGeom>
        </p:spPr>
      </p:pic>
      <p:pic>
        <p:nvPicPr>
          <p:cNvPr id="14" name="Picture 13">
            <a:extLst>
              <a:ext uri="{FF2B5EF4-FFF2-40B4-BE49-F238E27FC236}">
                <a16:creationId xmlns:a16="http://schemas.microsoft.com/office/drawing/2014/main" id="{6C273E38-1264-6F4B-AD04-8BF9A8A24FBF}"/>
              </a:ext>
            </a:extLst>
          </p:cNvPr>
          <p:cNvPicPr>
            <a:picLocks noChangeAspect="1"/>
          </p:cNvPicPr>
          <p:nvPr/>
        </p:nvPicPr>
        <p:blipFill>
          <a:blip r:embed="rId5"/>
          <a:stretch>
            <a:fillRect/>
          </a:stretch>
        </p:blipFill>
        <p:spPr>
          <a:xfrm>
            <a:off x="5921115" y="2252350"/>
            <a:ext cx="5472000" cy="4104000"/>
          </a:xfrm>
          <a:prstGeom prst="rect">
            <a:avLst/>
          </a:prstGeom>
        </p:spPr>
      </p:pic>
      <p:sp>
        <p:nvSpPr>
          <p:cNvPr id="15" name="TextBox 14">
            <a:extLst>
              <a:ext uri="{FF2B5EF4-FFF2-40B4-BE49-F238E27FC236}">
                <a16:creationId xmlns:a16="http://schemas.microsoft.com/office/drawing/2014/main" id="{E10C2CEC-8F9F-F045-BF70-7E2008B1448C}"/>
              </a:ext>
            </a:extLst>
          </p:cNvPr>
          <p:cNvSpPr txBox="1"/>
          <p:nvPr/>
        </p:nvSpPr>
        <p:spPr>
          <a:xfrm>
            <a:off x="6329754" y="2326411"/>
            <a:ext cx="4776885" cy="369332"/>
          </a:xfrm>
          <a:prstGeom prst="rect">
            <a:avLst/>
          </a:prstGeom>
          <a:solidFill>
            <a:schemeClr val="bg1"/>
          </a:solidFill>
        </p:spPr>
        <p:txBody>
          <a:bodyPr wrap="none" rtlCol="0">
            <a:spAutoFit/>
          </a:bodyPr>
          <a:lstStyle/>
          <a:p>
            <a:r>
              <a:rPr lang="en-US" b="1" dirty="0">
                <a:latin typeface="+mj-lt"/>
              </a:rPr>
              <a:t>Mean Square Error Result With Social Media Data</a:t>
            </a:r>
          </a:p>
        </p:txBody>
      </p:sp>
      <p:sp>
        <p:nvSpPr>
          <p:cNvPr id="16" name="TextBox 15">
            <a:extLst>
              <a:ext uri="{FF2B5EF4-FFF2-40B4-BE49-F238E27FC236}">
                <a16:creationId xmlns:a16="http://schemas.microsoft.com/office/drawing/2014/main" id="{CAAC3776-743C-5C47-AACC-926327B12264}"/>
              </a:ext>
            </a:extLst>
          </p:cNvPr>
          <p:cNvSpPr txBox="1"/>
          <p:nvPr/>
        </p:nvSpPr>
        <p:spPr>
          <a:xfrm>
            <a:off x="3165715" y="3759228"/>
            <a:ext cx="1991251" cy="338554"/>
          </a:xfrm>
          <a:prstGeom prst="rect">
            <a:avLst/>
          </a:prstGeom>
          <a:noFill/>
        </p:spPr>
        <p:txBody>
          <a:bodyPr wrap="none" rtlCol="0">
            <a:spAutoFit/>
          </a:bodyPr>
          <a:lstStyle/>
          <a:p>
            <a:r>
              <a:rPr lang="en-US" sz="1600" b="1" dirty="0">
                <a:latin typeface="+mj-lt"/>
              </a:rPr>
              <a:t>The final MSE </a:t>
            </a:r>
            <a:r>
              <a:rPr lang="en-US" sz="1600" b="1" dirty="0">
                <a:solidFill>
                  <a:srgbClr val="A21400"/>
                </a:solidFill>
                <a:latin typeface="+mj-lt"/>
              </a:rPr>
              <a:t>is 0.041</a:t>
            </a:r>
          </a:p>
        </p:txBody>
      </p:sp>
      <p:sp>
        <p:nvSpPr>
          <p:cNvPr id="17" name="TextBox 16">
            <a:extLst>
              <a:ext uri="{FF2B5EF4-FFF2-40B4-BE49-F238E27FC236}">
                <a16:creationId xmlns:a16="http://schemas.microsoft.com/office/drawing/2014/main" id="{A441645B-BD29-D74F-BE1F-3A2371D3D41C}"/>
              </a:ext>
            </a:extLst>
          </p:cNvPr>
          <p:cNvSpPr txBox="1"/>
          <p:nvPr/>
        </p:nvSpPr>
        <p:spPr>
          <a:xfrm>
            <a:off x="2937288" y="4356769"/>
            <a:ext cx="2500621" cy="338554"/>
          </a:xfrm>
          <a:prstGeom prst="rect">
            <a:avLst/>
          </a:prstGeom>
          <a:noFill/>
        </p:spPr>
        <p:txBody>
          <a:bodyPr wrap="none" rtlCol="0">
            <a:spAutoFit/>
          </a:bodyPr>
          <a:lstStyle/>
          <a:p>
            <a:r>
              <a:rPr lang="en-US" sz="1600" b="1" dirty="0">
                <a:latin typeface="+mj-lt"/>
              </a:rPr>
              <a:t>The correlation value</a:t>
            </a:r>
            <a:r>
              <a:rPr lang="en-US" sz="1600" dirty="0">
                <a:latin typeface="+mj-lt"/>
              </a:rPr>
              <a:t> </a:t>
            </a:r>
            <a:r>
              <a:rPr lang="en-US" sz="1600" b="1" dirty="0">
                <a:solidFill>
                  <a:srgbClr val="A21400"/>
                </a:solidFill>
                <a:latin typeface="+mj-lt"/>
              </a:rPr>
              <a:t>is 0.58</a:t>
            </a:r>
          </a:p>
        </p:txBody>
      </p:sp>
      <p:sp>
        <p:nvSpPr>
          <p:cNvPr id="18" name="TextBox 17">
            <a:extLst>
              <a:ext uri="{FF2B5EF4-FFF2-40B4-BE49-F238E27FC236}">
                <a16:creationId xmlns:a16="http://schemas.microsoft.com/office/drawing/2014/main" id="{2C6BA090-9438-5C4E-96C5-81AA3CA14267}"/>
              </a:ext>
            </a:extLst>
          </p:cNvPr>
          <p:cNvSpPr txBox="1"/>
          <p:nvPr/>
        </p:nvSpPr>
        <p:spPr>
          <a:xfrm>
            <a:off x="8041906" y="3732966"/>
            <a:ext cx="2036135" cy="338554"/>
          </a:xfrm>
          <a:prstGeom prst="rect">
            <a:avLst/>
          </a:prstGeom>
          <a:noFill/>
        </p:spPr>
        <p:txBody>
          <a:bodyPr wrap="none" rtlCol="0">
            <a:spAutoFit/>
          </a:bodyPr>
          <a:lstStyle/>
          <a:p>
            <a:r>
              <a:rPr lang="en-US" sz="1600" b="1" dirty="0">
                <a:latin typeface="+mj-lt"/>
              </a:rPr>
              <a:t>The final MSE </a:t>
            </a:r>
            <a:r>
              <a:rPr lang="en-US" sz="1600" b="1" dirty="0">
                <a:solidFill>
                  <a:srgbClr val="A21400"/>
                </a:solidFill>
                <a:latin typeface="+mj-lt"/>
              </a:rPr>
              <a:t>is 0.022</a:t>
            </a:r>
          </a:p>
        </p:txBody>
      </p:sp>
      <p:sp>
        <p:nvSpPr>
          <p:cNvPr id="19" name="TextBox 18">
            <a:extLst>
              <a:ext uri="{FF2B5EF4-FFF2-40B4-BE49-F238E27FC236}">
                <a16:creationId xmlns:a16="http://schemas.microsoft.com/office/drawing/2014/main" id="{0B18E35B-C162-B74A-895F-7409F8BB957B}"/>
              </a:ext>
            </a:extLst>
          </p:cNvPr>
          <p:cNvSpPr txBox="1"/>
          <p:nvPr/>
        </p:nvSpPr>
        <p:spPr>
          <a:xfrm>
            <a:off x="7821597" y="4304350"/>
            <a:ext cx="2500621" cy="338554"/>
          </a:xfrm>
          <a:prstGeom prst="rect">
            <a:avLst/>
          </a:prstGeom>
          <a:noFill/>
        </p:spPr>
        <p:txBody>
          <a:bodyPr wrap="none" rtlCol="0">
            <a:spAutoFit/>
          </a:bodyPr>
          <a:lstStyle/>
          <a:p>
            <a:r>
              <a:rPr lang="en-US" sz="1600" b="1" dirty="0">
                <a:latin typeface="+mj-lt"/>
              </a:rPr>
              <a:t>The correlation value</a:t>
            </a:r>
            <a:r>
              <a:rPr lang="en-US" sz="1600" dirty="0">
                <a:latin typeface="+mj-lt"/>
              </a:rPr>
              <a:t> </a:t>
            </a:r>
            <a:r>
              <a:rPr lang="en-US" sz="1600" b="1" dirty="0">
                <a:solidFill>
                  <a:srgbClr val="A21400"/>
                </a:solidFill>
                <a:latin typeface="+mj-lt"/>
              </a:rPr>
              <a:t>is 0.77</a:t>
            </a:r>
          </a:p>
        </p:txBody>
      </p:sp>
      <p:sp>
        <p:nvSpPr>
          <p:cNvPr id="13" name="TextBox 12">
            <a:extLst>
              <a:ext uri="{FF2B5EF4-FFF2-40B4-BE49-F238E27FC236}">
                <a16:creationId xmlns:a16="http://schemas.microsoft.com/office/drawing/2014/main" id="{85DFBB4A-F9EA-7E45-85E4-27C763613A44}"/>
              </a:ext>
            </a:extLst>
          </p:cNvPr>
          <p:cNvSpPr txBox="1"/>
          <p:nvPr/>
        </p:nvSpPr>
        <p:spPr>
          <a:xfrm>
            <a:off x="1036806" y="2326411"/>
            <a:ext cx="5092676" cy="369332"/>
          </a:xfrm>
          <a:prstGeom prst="rect">
            <a:avLst/>
          </a:prstGeom>
          <a:solidFill>
            <a:schemeClr val="bg1"/>
          </a:solidFill>
        </p:spPr>
        <p:txBody>
          <a:bodyPr wrap="none" rtlCol="0">
            <a:spAutoFit/>
          </a:bodyPr>
          <a:lstStyle/>
          <a:p>
            <a:r>
              <a:rPr lang="en-US" b="1" dirty="0">
                <a:latin typeface="+mj-lt"/>
              </a:rPr>
              <a:t>Mean Square Error Result Without Social Media Data</a:t>
            </a:r>
          </a:p>
        </p:txBody>
      </p:sp>
    </p:spTree>
    <p:extLst>
      <p:ext uri="{BB962C8B-B14F-4D97-AF65-F5344CB8AC3E}">
        <p14:creationId xmlns:p14="http://schemas.microsoft.com/office/powerpoint/2010/main" val="590654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C34F50-11A0-B54C-BC7C-E8E77820FF94}"/>
              </a:ext>
            </a:extLst>
          </p:cNvPr>
          <p:cNvSpPr>
            <a:spLocks noGrp="1"/>
          </p:cNvSpPr>
          <p:nvPr>
            <p:ph type="sldNum" sz="quarter" idx="12"/>
          </p:nvPr>
        </p:nvSpPr>
        <p:spPr/>
        <p:txBody>
          <a:bodyPr/>
          <a:lstStyle/>
          <a:p>
            <a:fld id="{63255FBC-E81E-9242-AFE7-BCA59B069CC6}" type="slidenum">
              <a:rPr lang="en-US" sz="1600" smtClean="0"/>
              <a:t>30</a:t>
            </a:fld>
            <a:endParaRPr lang="en-US" dirty="0"/>
          </a:p>
        </p:txBody>
      </p:sp>
      <p:pic>
        <p:nvPicPr>
          <p:cNvPr id="6" name="Picture 5">
            <a:extLst>
              <a:ext uri="{FF2B5EF4-FFF2-40B4-BE49-F238E27FC236}">
                <a16:creationId xmlns:a16="http://schemas.microsoft.com/office/drawing/2014/main" id="{34EA4A8C-EADE-6846-B22F-EC9F4BF74E7F}"/>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40000" contrast="-20000"/>
                    </a14:imgEffect>
                  </a14:imgLayer>
                </a14:imgProps>
              </a:ext>
            </a:extLst>
          </a:blip>
          <a:srcRect r="35201" b="3729"/>
          <a:stretch/>
        </p:blipFill>
        <p:spPr>
          <a:xfrm>
            <a:off x="0" y="0"/>
            <a:ext cx="3394129" cy="6858000"/>
          </a:xfrm>
          <a:prstGeom prst="rect">
            <a:avLst/>
          </a:prstGeom>
        </p:spPr>
      </p:pic>
      <p:sp>
        <p:nvSpPr>
          <p:cNvPr id="11" name="TextBox 10">
            <a:extLst>
              <a:ext uri="{FF2B5EF4-FFF2-40B4-BE49-F238E27FC236}">
                <a16:creationId xmlns:a16="http://schemas.microsoft.com/office/drawing/2014/main" id="{E5696F5A-D246-F749-8D83-9BCD83947641}"/>
              </a:ext>
            </a:extLst>
          </p:cNvPr>
          <p:cNvSpPr txBox="1"/>
          <p:nvPr/>
        </p:nvSpPr>
        <p:spPr>
          <a:xfrm>
            <a:off x="4086911" y="393287"/>
            <a:ext cx="5647315" cy="5823454"/>
          </a:xfrm>
          <a:prstGeom prst="rect">
            <a:avLst/>
          </a:prstGeom>
          <a:noFill/>
        </p:spPr>
        <p:txBody>
          <a:bodyPr wrap="none" rtlCol="0">
            <a:spAutoFit/>
          </a:bodyPr>
          <a:lstStyle/>
          <a:p>
            <a:pPr marL="285750" indent="-285750">
              <a:lnSpc>
                <a:spcPct val="150000"/>
              </a:lnSpc>
              <a:buBlip>
                <a:blip r:embed="rId4"/>
              </a:buBlip>
            </a:pPr>
            <a:r>
              <a:rPr lang="en-US" sz="3200" b="1" dirty="0">
                <a:solidFill>
                  <a:srgbClr val="AB1500"/>
                </a:solidFill>
              </a:rPr>
              <a:t>  </a:t>
            </a:r>
            <a:r>
              <a:rPr lang="en-US" sz="3600" b="1" dirty="0">
                <a:solidFill>
                  <a:srgbClr val="AAAAAA"/>
                </a:solidFill>
              </a:rPr>
              <a:t>Motivation</a:t>
            </a:r>
            <a:endParaRPr lang="en-US" sz="3200" b="1" dirty="0">
              <a:solidFill>
                <a:srgbClr val="AAAAAA"/>
              </a:solidFill>
            </a:endParaRPr>
          </a:p>
          <a:p>
            <a:pPr marL="285750" indent="-285750">
              <a:lnSpc>
                <a:spcPct val="150000"/>
              </a:lnSpc>
              <a:buBlip>
                <a:blip r:embed="rId4"/>
              </a:buBlip>
            </a:pPr>
            <a:r>
              <a:rPr lang="en-US" sz="3600" b="1" dirty="0"/>
              <a:t>  </a:t>
            </a:r>
            <a:r>
              <a:rPr lang="en-US" sz="3600" b="1" dirty="0">
                <a:solidFill>
                  <a:srgbClr val="AAAAAA"/>
                </a:solidFill>
              </a:rPr>
              <a:t>Related Work</a:t>
            </a:r>
          </a:p>
          <a:p>
            <a:pPr marL="285750" indent="-285750">
              <a:lnSpc>
                <a:spcPct val="150000"/>
              </a:lnSpc>
              <a:buBlip>
                <a:blip r:embed="rId4"/>
              </a:buBlip>
            </a:pPr>
            <a:r>
              <a:rPr lang="en-US" sz="3600" b="1" dirty="0">
                <a:solidFill>
                  <a:srgbClr val="AAAAAA"/>
                </a:solidFill>
              </a:rPr>
              <a:t>  Dataset</a:t>
            </a:r>
          </a:p>
          <a:p>
            <a:pPr marL="285750" indent="-285750">
              <a:lnSpc>
                <a:spcPct val="150000"/>
              </a:lnSpc>
              <a:buBlip>
                <a:blip r:embed="rId4"/>
              </a:buBlip>
            </a:pPr>
            <a:r>
              <a:rPr lang="en-US" sz="3600" dirty="0">
                <a:solidFill>
                  <a:srgbClr val="AAAAAA"/>
                </a:solidFill>
              </a:rPr>
              <a:t>  </a:t>
            </a:r>
            <a:r>
              <a:rPr lang="en-US" sz="3600" b="1" dirty="0">
                <a:solidFill>
                  <a:srgbClr val="AAAAAA"/>
                </a:solidFill>
              </a:rPr>
              <a:t>Data Preprocessing</a:t>
            </a:r>
          </a:p>
          <a:p>
            <a:pPr marL="285750" indent="-285750">
              <a:lnSpc>
                <a:spcPct val="150000"/>
              </a:lnSpc>
              <a:buBlip>
                <a:blip r:embed="rId4"/>
              </a:buBlip>
            </a:pPr>
            <a:r>
              <a:rPr lang="en-US" sz="3600" dirty="0">
                <a:solidFill>
                  <a:srgbClr val="AAAAAA"/>
                </a:solidFill>
              </a:rPr>
              <a:t>  </a:t>
            </a:r>
            <a:r>
              <a:rPr lang="en-US" sz="3600" b="1" dirty="0">
                <a:solidFill>
                  <a:srgbClr val="AAAAAA"/>
                </a:solidFill>
              </a:rPr>
              <a:t>Methodology</a:t>
            </a:r>
          </a:p>
          <a:p>
            <a:pPr marL="285750" indent="-285750">
              <a:lnSpc>
                <a:spcPct val="150000"/>
              </a:lnSpc>
              <a:buBlip>
                <a:blip r:embed="rId4"/>
              </a:buBlip>
            </a:pPr>
            <a:r>
              <a:rPr lang="en-US" sz="3600" dirty="0">
                <a:solidFill>
                  <a:srgbClr val="AAAAAA"/>
                </a:solidFill>
              </a:rPr>
              <a:t>  </a:t>
            </a:r>
            <a:r>
              <a:rPr lang="en-US" sz="3600" b="1" dirty="0">
                <a:solidFill>
                  <a:srgbClr val="C00000"/>
                </a:solidFill>
              </a:rPr>
              <a:t>Experimental Results</a:t>
            </a:r>
          </a:p>
          <a:p>
            <a:pPr marL="285750" indent="-285750">
              <a:lnSpc>
                <a:spcPct val="150000"/>
              </a:lnSpc>
              <a:buBlip>
                <a:blip r:embed="rId4"/>
              </a:buBlip>
            </a:pPr>
            <a:r>
              <a:rPr lang="en-US" sz="3600" dirty="0">
                <a:solidFill>
                  <a:srgbClr val="AAAAAA"/>
                </a:solidFill>
              </a:rPr>
              <a:t>  Conclusion and Suggestion</a:t>
            </a:r>
          </a:p>
        </p:txBody>
      </p:sp>
    </p:spTree>
    <p:extLst>
      <p:ext uri="{BB962C8B-B14F-4D97-AF65-F5344CB8AC3E}">
        <p14:creationId xmlns:p14="http://schemas.microsoft.com/office/powerpoint/2010/main" val="363592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0" end="0"/>
                                            </p:txEl>
                                          </p:spTgt>
                                        </p:tgtEl>
                                        <p:attrNameLst>
                                          <p:attrName>style.color</p:attrName>
                                        </p:attrNameLst>
                                      </p:cBhvr>
                                      <p:to>
                                        <p:clrVal>
                                          <a:srgbClr val="AAAAAA"/>
                                        </p:clrVal>
                                      </p:to>
                                    </p:set>
                                    <p:set>
                                      <p:cBhvr>
                                        <p:cTn id="7" dur="500" fill="hold"/>
                                        <p:tgtEl>
                                          <p:spTgt spid="11">
                                            <p:txEl>
                                              <p:pRg st="0" end="0"/>
                                            </p:txEl>
                                          </p:spTgt>
                                        </p:tgtEl>
                                        <p:attrNameLst>
                                          <p:attrName>fillcolor</p:attrName>
                                        </p:attrNameLst>
                                      </p:cBhvr>
                                      <p:to>
                                        <p:clrVal>
                                          <a:srgbClr val="AAAAAA"/>
                                        </p:clrVal>
                                      </p:to>
                                    </p:set>
                                    <p:set>
                                      <p:cBhvr>
                                        <p:cTn id="8" dur="500" fill="hold"/>
                                        <p:tgtEl>
                                          <p:spTgt spid="11">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11">
                                            <p:txEl>
                                              <p:pRg st="1" end="1"/>
                                            </p:txEl>
                                          </p:spTgt>
                                        </p:tgtEl>
                                        <p:attrNameLst>
                                          <p:attrName>style.color</p:attrName>
                                        </p:attrNameLst>
                                      </p:cBhvr>
                                      <p:to>
                                        <p:clrVal>
                                          <a:srgbClr val="AAAAAA"/>
                                        </p:clrVal>
                                      </p:to>
                                    </p:set>
                                    <p:set>
                                      <p:cBhvr>
                                        <p:cTn id="11" dur="500" fill="hold"/>
                                        <p:tgtEl>
                                          <p:spTgt spid="11">
                                            <p:txEl>
                                              <p:pRg st="1" end="1"/>
                                            </p:txEl>
                                          </p:spTgt>
                                        </p:tgtEl>
                                        <p:attrNameLst>
                                          <p:attrName>fillcolor</p:attrName>
                                        </p:attrNameLst>
                                      </p:cBhvr>
                                      <p:to>
                                        <p:clrVal>
                                          <a:srgbClr val="AAAAAA"/>
                                        </p:clrVal>
                                      </p:to>
                                    </p:set>
                                    <p:set>
                                      <p:cBhvr>
                                        <p:cTn id="12" dur="500" fill="hold"/>
                                        <p:tgtEl>
                                          <p:spTgt spid="11">
                                            <p:txEl>
                                              <p:pRg st="1" end="1"/>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11">
                                            <p:txEl>
                                              <p:pRg st="2" end="2"/>
                                            </p:txEl>
                                          </p:spTgt>
                                        </p:tgtEl>
                                        <p:attrNameLst>
                                          <p:attrName>style.color</p:attrName>
                                        </p:attrNameLst>
                                      </p:cBhvr>
                                      <p:to>
                                        <p:clrVal>
                                          <a:srgbClr val="AAAAAA"/>
                                        </p:clrVal>
                                      </p:to>
                                    </p:set>
                                    <p:set>
                                      <p:cBhvr>
                                        <p:cTn id="15" dur="500" fill="hold"/>
                                        <p:tgtEl>
                                          <p:spTgt spid="11">
                                            <p:txEl>
                                              <p:pRg st="2" end="2"/>
                                            </p:txEl>
                                          </p:spTgt>
                                        </p:tgtEl>
                                        <p:attrNameLst>
                                          <p:attrName>fillcolor</p:attrName>
                                        </p:attrNameLst>
                                      </p:cBhvr>
                                      <p:to>
                                        <p:clrVal>
                                          <a:srgbClr val="AAAAAA"/>
                                        </p:clrVal>
                                      </p:to>
                                    </p:set>
                                    <p:set>
                                      <p:cBhvr>
                                        <p:cTn id="16" dur="500" fill="hold"/>
                                        <p:tgtEl>
                                          <p:spTgt spid="11">
                                            <p:txEl>
                                              <p:pRg st="2" end="2"/>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11">
                                            <p:txEl>
                                              <p:pRg st="3" end="3"/>
                                            </p:txEl>
                                          </p:spTgt>
                                        </p:tgtEl>
                                        <p:attrNameLst>
                                          <p:attrName>style.color</p:attrName>
                                        </p:attrNameLst>
                                      </p:cBhvr>
                                      <p:to>
                                        <p:clrVal>
                                          <a:srgbClr val="AAAAAA"/>
                                        </p:clrVal>
                                      </p:to>
                                    </p:set>
                                    <p:set>
                                      <p:cBhvr>
                                        <p:cTn id="19" dur="500" fill="hold"/>
                                        <p:tgtEl>
                                          <p:spTgt spid="11">
                                            <p:txEl>
                                              <p:pRg st="3" end="3"/>
                                            </p:txEl>
                                          </p:spTgt>
                                        </p:tgtEl>
                                        <p:attrNameLst>
                                          <p:attrName>fillcolor</p:attrName>
                                        </p:attrNameLst>
                                      </p:cBhvr>
                                      <p:to>
                                        <p:clrVal>
                                          <a:srgbClr val="AAAAAA"/>
                                        </p:clrVal>
                                      </p:to>
                                    </p:set>
                                    <p:set>
                                      <p:cBhvr>
                                        <p:cTn id="20" dur="500" fill="hold"/>
                                        <p:tgtEl>
                                          <p:spTgt spid="11">
                                            <p:txEl>
                                              <p:pRg st="3" end="3"/>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11">
                                            <p:txEl>
                                              <p:pRg st="4" end="4"/>
                                            </p:txEl>
                                          </p:spTgt>
                                        </p:tgtEl>
                                        <p:attrNameLst>
                                          <p:attrName>style.color</p:attrName>
                                        </p:attrNameLst>
                                      </p:cBhvr>
                                      <p:to>
                                        <p:clrVal>
                                          <a:srgbClr val="AAAAAA"/>
                                        </p:clrVal>
                                      </p:to>
                                    </p:set>
                                    <p:set>
                                      <p:cBhvr>
                                        <p:cTn id="23" dur="500" fill="hold"/>
                                        <p:tgtEl>
                                          <p:spTgt spid="11">
                                            <p:txEl>
                                              <p:pRg st="4" end="4"/>
                                            </p:txEl>
                                          </p:spTgt>
                                        </p:tgtEl>
                                        <p:attrNameLst>
                                          <p:attrName>fillcolor</p:attrName>
                                        </p:attrNameLst>
                                      </p:cBhvr>
                                      <p:to>
                                        <p:clrVal>
                                          <a:srgbClr val="AAAAAA"/>
                                        </p:clrVal>
                                      </p:to>
                                    </p:set>
                                    <p:set>
                                      <p:cBhvr>
                                        <p:cTn id="24" dur="500" fill="hold"/>
                                        <p:tgtEl>
                                          <p:spTgt spid="11">
                                            <p:txEl>
                                              <p:pRg st="4" end="4"/>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500" fill="hold"/>
                                        <p:tgtEl>
                                          <p:spTgt spid="11">
                                            <p:txEl>
                                              <p:pRg st="5" end="5"/>
                                            </p:txEl>
                                          </p:spTgt>
                                        </p:tgtEl>
                                        <p:attrNameLst>
                                          <p:attrName>style.color</p:attrName>
                                        </p:attrNameLst>
                                      </p:cBhvr>
                                      <p:to>
                                        <p:clrVal>
                                          <a:srgbClr val="AAAAAA"/>
                                        </p:clrVal>
                                      </p:to>
                                    </p:set>
                                    <p:set>
                                      <p:cBhvr>
                                        <p:cTn id="27" dur="500" fill="hold"/>
                                        <p:tgtEl>
                                          <p:spTgt spid="11">
                                            <p:txEl>
                                              <p:pRg st="5" end="5"/>
                                            </p:txEl>
                                          </p:spTgt>
                                        </p:tgtEl>
                                        <p:attrNameLst>
                                          <p:attrName>fillcolor</p:attrName>
                                        </p:attrNameLst>
                                      </p:cBhvr>
                                      <p:to>
                                        <p:clrVal>
                                          <a:srgbClr val="AAAAAA"/>
                                        </p:clrVal>
                                      </p:to>
                                    </p:set>
                                    <p:set>
                                      <p:cBhvr>
                                        <p:cTn id="28" dur="500" fill="hold"/>
                                        <p:tgtEl>
                                          <p:spTgt spid="11">
                                            <p:txEl>
                                              <p:pRg st="5" end="5"/>
                                            </p:txEl>
                                          </p:spTgt>
                                        </p:tgtEl>
                                        <p:attrNameLst>
                                          <p:attrName>fill.type</p:attrName>
                                        </p:attrNameLst>
                                      </p:cBhvr>
                                      <p:to>
                                        <p:strVal val="solid"/>
                                      </p:to>
                                    </p:set>
                                  </p:childTnLst>
                                </p:cTn>
                              </p:par>
                              <p:par>
                                <p:cTn id="29" presetID="16" presetClass="emph" presetSubtype="0" fill="hold" nodeType="withEffect">
                                  <p:stCondLst>
                                    <p:cond delay="0"/>
                                  </p:stCondLst>
                                  <p:iterate type="lt">
                                    <p:tmPct val="4000"/>
                                  </p:iterate>
                                  <p:childTnLst>
                                    <p:set>
                                      <p:cBhvr override="childStyle">
                                        <p:cTn id="30" dur="500" fill="hold"/>
                                        <p:tgtEl>
                                          <p:spTgt spid="11">
                                            <p:txEl>
                                              <p:pRg st="6" end="6"/>
                                            </p:txEl>
                                          </p:spTgt>
                                        </p:tgtEl>
                                        <p:attrNameLst>
                                          <p:attrName>style.color</p:attrName>
                                        </p:attrNameLst>
                                      </p:cBhvr>
                                      <p:to>
                                        <p:clrVal>
                                          <a:srgbClr val="AB1500"/>
                                        </p:clrVal>
                                      </p:to>
                                    </p:set>
                                    <p:set>
                                      <p:cBhvr>
                                        <p:cTn id="31" dur="500" fill="hold"/>
                                        <p:tgtEl>
                                          <p:spTgt spid="11">
                                            <p:txEl>
                                              <p:pRg st="6" end="6"/>
                                            </p:txEl>
                                          </p:spTgt>
                                        </p:tgtEl>
                                        <p:attrNameLst>
                                          <p:attrName>fillcolor</p:attrName>
                                        </p:attrNameLst>
                                      </p:cBhvr>
                                      <p:to>
                                        <p:clrVal>
                                          <a:srgbClr val="AB1500"/>
                                        </p:clrVal>
                                      </p:to>
                                    </p:set>
                                    <p:set>
                                      <p:cBhvr>
                                        <p:cTn id="32" dur="500" fill="hold"/>
                                        <p:tgtEl>
                                          <p:spTgt spid="11">
                                            <p:txEl>
                                              <p:pRg st="6" end="6"/>
                                            </p:txEl>
                                          </p:spTgt>
                                        </p:tgtEl>
                                        <p:attrNameLst>
                                          <p:attrName>fill.type</p:attrName>
                                        </p:attrNameLst>
                                      </p:cBhvr>
                                      <p:to>
                                        <p:strVal val="solid"/>
                                      </p:to>
                                    </p:set>
                                  </p:childTnLst>
                                </p:cTn>
                              </p:par>
                              <p:par>
                                <p:cTn id="33" presetID="15" presetClass="emph" presetSubtype="0" nodeType="withEffect">
                                  <p:stCondLst>
                                    <p:cond delay="0"/>
                                  </p:stCondLst>
                                  <p:iterate type="lt">
                                    <p:tmAbs val="25"/>
                                  </p:iterate>
                                  <p:childTnLst>
                                    <p:set>
                                      <p:cBhvr override="childStyle">
                                        <p:cTn id="34" dur="indefinite"/>
                                        <p:tgtEl>
                                          <p:spTgt spid="11">
                                            <p:txEl>
                                              <p:pRg st="6" end="6"/>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BD582BD-D48F-A946-9100-4247ABDBD530}"/>
              </a:ext>
            </a:extLst>
          </p:cNvPr>
          <p:cNvGrpSpPr/>
          <p:nvPr/>
        </p:nvGrpSpPr>
        <p:grpSpPr>
          <a:xfrm>
            <a:off x="-3" y="0"/>
            <a:ext cx="12192000" cy="6858006"/>
            <a:chOff x="0" y="0"/>
            <a:chExt cx="12192000" cy="6858006"/>
          </a:xfrm>
        </p:grpSpPr>
        <p:grpSp>
          <p:nvGrpSpPr>
            <p:cNvPr id="7" name="Group 6">
              <a:extLst>
                <a:ext uri="{FF2B5EF4-FFF2-40B4-BE49-F238E27FC236}">
                  <a16:creationId xmlns:a16="http://schemas.microsoft.com/office/drawing/2014/main" id="{316A3831-8362-F848-A0B5-953BA89D8606}"/>
                </a:ext>
              </a:extLst>
            </p:cNvPr>
            <p:cNvGrpSpPr/>
            <p:nvPr/>
          </p:nvGrpSpPr>
          <p:grpSpPr>
            <a:xfrm>
              <a:off x="0" y="0"/>
              <a:ext cx="10048434" cy="6858006"/>
              <a:chOff x="0" y="-6"/>
              <a:chExt cx="10048434" cy="6858006"/>
            </a:xfrm>
          </p:grpSpPr>
          <p:pic>
            <p:nvPicPr>
              <p:cNvPr id="9" name="Picture 8">
                <a:extLst>
                  <a:ext uri="{FF2B5EF4-FFF2-40B4-BE49-F238E27FC236}">
                    <a16:creationId xmlns:a16="http://schemas.microsoft.com/office/drawing/2014/main" id="{FE881E8C-387B-B640-9F76-B59ABE47A9EC}"/>
                  </a:ext>
                </a:extLst>
              </p:cNvPr>
              <p:cNvPicPr>
                <a:picLocks noChangeAspect="1"/>
              </p:cNvPicPr>
              <p:nvPr/>
            </p:nvPicPr>
            <p:blipFill>
              <a:blip r:embed="rId3">
                <a:extLst>
                  <a:ext uri="{BEBA8EAE-BF5A-486C-A8C5-ECC9F3942E4B}">
                    <a14:imgProps xmlns:a14="http://schemas.microsoft.com/office/drawing/2010/main">
                      <a14:imgLayer>
                        <a14:imgEffect>
                          <a14:sharpenSoften amount="50000"/>
                        </a14:imgEffect>
                        <a14:imgEffect>
                          <a14:brightnessContrast bright="-50000" contrast="50000"/>
                        </a14:imgEffect>
                      </a14:imgLayer>
                    </a14:imgProps>
                  </a:ext>
                </a:extLst>
              </a:blip>
              <a:stretch>
                <a:fillRect/>
              </a:stretch>
            </p:blipFill>
            <p:spPr>
              <a:xfrm>
                <a:off x="0" y="0"/>
                <a:ext cx="5042647" cy="6858000"/>
              </a:xfrm>
              <a:prstGeom prst="rect">
                <a:avLst/>
              </a:prstGeom>
            </p:spPr>
          </p:pic>
          <p:pic>
            <p:nvPicPr>
              <p:cNvPr id="10" name="Picture 9">
                <a:extLst>
                  <a:ext uri="{FF2B5EF4-FFF2-40B4-BE49-F238E27FC236}">
                    <a16:creationId xmlns:a16="http://schemas.microsoft.com/office/drawing/2014/main" id="{4B1B234D-4E6E-3648-8E75-F7E1517AF5B2}"/>
                  </a:ext>
                </a:extLst>
              </p:cNvPr>
              <p:cNvPicPr>
                <a:picLocks noChangeAspect="1"/>
              </p:cNvPicPr>
              <p:nvPr/>
            </p:nvPicPr>
            <p:blipFill>
              <a:blip r:embed="rId4">
                <a:extLst>
                  <a:ext uri="{BEBA8EAE-BF5A-486C-A8C5-ECC9F3942E4B}">
                    <a14:imgProps xmlns:a14="http://schemas.microsoft.com/office/drawing/2010/main">
                      <a14:imgLayer>
                        <a14:imgEffect>
                          <a14:sharpenSoften amount="50000"/>
                        </a14:imgEffect>
                        <a14:imgEffect>
                          <a14:brightnessContrast bright="-50000" contrast="50000"/>
                        </a14:imgEffect>
                      </a14:imgLayer>
                    </a14:imgProps>
                  </a:ext>
                </a:extLst>
              </a:blip>
              <a:stretch>
                <a:fillRect/>
              </a:stretch>
            </p:blipFill>
            <p:spPr>
              <a:xfrm>
                <a:off x="5005787" y="-6"/>
                <a:ext cx="5042647" cy="6858000"/>
              </a:xfrm>
              <a:prstGeom prst="rect">
                <a:avLst/>
              </a:prstGeom>
            </p:spPr>
          </p:pic>
        </p:grpSp>
        <p:pic>
          <p:nvPicPr>
            <p:cNvPr id="8" name="Picture 7">
              <a:extLst>
                <a:ext uri="{FF2B5EF4-FFF2-40B4-BE49-F238E27FC236}">
                  <a16:creationId xmlns:a16="http://schemas.microsoft.com/office/drawing/2014/main" id="{1D3AA31C-FF0D-3943-BE61-87C5A4B3805F}"/>
                </a:ext>
              </a:extLst>
            </p:cNvPr>
            <p:cNvPicPr>
              <a:picLocks noChangeAspect="1"/>
            </p:cNvPicPr>
            <p:nvPr/>
          </p:nvPicPr>
          <p:blipFill rotWithShape="1">
            <a:blip r:embed="rId5">
              <a:extLst>
                <a:ext uri="{BEBA8EAE-BF5A-486C-A8C5-ECC9F3942E4B}">
                  <a14:imgProps xmlns:a14="http://schemas.microsoft.com/office/drawing/2010/main">
                    <a14:imgLayer>
                      <a14:imgEffect>
                        <a14:sharpenSoften amount="50000"/>
                      </a14:imgEffect>
                      <a14:imgEffect>
                        <a14:brightnessContrast bright="-50000" contrast="50000"/>
                      </a14:imgEffect>
                    </a14:imgLayer>
                  </a14:imgProps>
                </a:ext>
              </a:extLst>
            </a:blip>
            <a:srcRect r="56167"/>
            <a:stretch/>
          </p:blipFill>
          <p:spPr>
            <a:xfrm>
              <a:off x="9981640" y="0"/>
              <a:ext cx="2210360" cy="6858000"/>
            </a:xfrm>
            <a:prstGeom prst="rect">
              <a:avLst/>
            </a:prstGeom>
          </p:spPr>
        </p:pic>
      </p:grpSp>
      <p:sp>
        <p:nvSpPr>
          <p:cNvPr id="12" name="Rectangle 11">
            <a:extLst>
              <a:ext uri="{FF2B5EF4-FFF2-40B4-BE49-F238E27FC236}">
                <a16:creationId xmlns:a16="http://schemas.microsoft.com/office/drawing/2014/main" id="{EF91E83E-72C8-B043-B164-090AFEB1B07A}"/>
              </a:ext>
            </a:extLst>
          </p:cNvPr>
          <p:cNvSpPr/>
          <p:nvPr/>
        </p:nvSpPr>
        <p:spPr>
          <a:xfrm>
            <a:off x="5472616" y="3035050"/>
            <a:ext cx="4699235" cy="369332"/>
          </a:xfrm>
          <a:prstGeom prst="rect">
            <a:avLst/>
          </a:prstGeom>
        </p:spPr>
        <p:txBody>
          <a:bodyPr wrap="none">
            <a:spAutoFit/>
          </a:bodyPr>
          <a:lstStyle/>
          <a:p>
            <a:pPr algn="ctr"/>
            <a:r>
              <a:rPr lang="en-US" dirty="0"/>
              <a:t>Advanced Data Mining &amp; Application Laboratory</a:t>
            </a:r>
          </a:p>
        </p:txBody>
      </p:sp>
      <p:sp>
        <p:nvSpPr>
          <p:cNvPr id="13" name="Rectangle 12">
            <a:extLst>
              <a:ext uri="{FF2B5EF4-FFF2-40B4-BE49-F238E27FC236}">
                <a16:creationId xmlns:a16="http://schemas.microsoft.com/office/drawing/2014/main" id="{436FCA7B-7F57-244C-86A0-72E1FCA3B29A}"/>
              </a:ext>
            </a:extLst>
          </p:cNvPr>
          <p:cNvSpPr/>
          <p:nvPr/>
        </p:nvSpPr>
        <p:spPr>
          <a:xfrm>
            <a:off x="-3" y="0"/>
            <a:ext cx="12192000" cy="6858000"/>
          </a:xfrm>
          <a:prstGeom prst="rect">
            <a:avLst/>
          </a:prstGeom>
          <a:gradFill>
            <a:gsLst>
              <a:gs pos="0">
                <a:schemeClr val="tx1">
                  <a:alpha val="0"/>
                </a:schemeClr>
              </a:gs>
              <a:gs pos="39000">
                <a:schemeClr val="tx1">
                  <a:alpha val="0"/>
                </a:schemeClr>
              </a:gs>
              <a:gs pos="99000">
                <a:schemeClr val="tx1">
                  <a:alpha val="12000"/>
                </a:schemeClr>
              </a:gs>
            </a:gsLst>
            <a:path path="circle">
              <a:fillToRect l="50000" t="50000" r="50000" b="5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438F6EF-8BB6-4241-B59F-BB79F79A3EED}"/>
              </a:ext>
            </a:extLst>
          </p:cNvPr>
          <p:cNvSpPr/>
          <p:nvPr/>
        </p:nvSpPr>
        <p:spPr>
          <a:xfrm>
            <a:off x="0" y="3025819"/>
            <a:ext cx="12191999" cy="584775"/>
          </a:xfrm>
          <a:prstGeom prst="rect">
            <a:avLst/>
          </a:prstGeom>
          <a:effectLst>
            <a:glow rad="1066800">
              <a:schemeClr val="tx1"/>
            </a:glow>
          </a:effectLst>
        </p:spPr>
        <p:txBody>
          <a:bodyPr wrap="square">
            <a:spAutoFit/>
          </a:bodyPr>
          <a:lstStyle/>
          <a:p>
            <a:pPr algn="ctr"/>
            <a:r>
              <a:rPr lang="en-US" sz="3200" b="1" dirty="0">
                <a:solidFill>
                  <a:schemeClr val="bg1"/>
                </a:solidFill>
                <a:effectLst>
                  <a:glow rad="228600">
                    <a:schemeClr val="tx1">
                      <a:alpha val="40000"/>
                    </a:schemeClr>
                  </a:glow>
                </a:effectLst>
                <a:latin typeface="+mj-lt"/>
              </a:rPr>
              <a:t>Thank you for your attention</a:t>
            </a:r>
          </a:p>
        </p:txBody>
      </p:sp>
    </p:spTree>
    <p:extLst>
      <p:ext uri="{BB962C8B-B14F-4D97-AF65-F5344CB8AC3E}">
        <p14:creationId xmlns:p14="http://schemas.microsoft.com/office/powerpoint/2010/main" val="4191639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FBB120-F926-834C-B765-B693DB06282C}"/>
              </a:ext>
            </a:extLst>
          </p:cNvPr>
          <p:cNvPicPr>
            <a:picLocks noChangeAspect="1"/>
          </p:cNvPicPr>
          <p:nvPr/>
        </p:nvPicPr>
        <p:blipFill rotWithShape="1">
          <a:blip r:embed="rId5">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11" name="Slide Number Placeholder 10">
            <a:extLst>
              <a:ext uri="{FF2B5EF4-FFF2-40B4-BE49-F238E27FC236}">
                <a16:creationId xmlns:a16="http://schemas.microsoft.com/office/drawing/2014/main" id="{873DDBCC-627C-B64F-8E71-0BDE9937F1C7}"/>
              </a:ext>
            </a:extLst>
          </p:cNvPr>
          <p:cNvSpPr>
            <a:spLocks noGrp="1"/>
          </p:cNvSpPr>
          <p:nvPr>
            <p:ph type="sldNum" sz="quarter" idx="12"/>
          </p:nvPr>
        </p:nvSpPr>
        <p:spPr/>
        <p:txBody>
          <a:bodyPr/>
          <a:lstStyle/>
          <a:p>
            <a:fld id="{63255FBC-E81E-9242-AFE7-BCA59B069CC6}" type="slidenum">
              <a:rPr lang="en-US" smtClean="0"/>
              <a:t>3</a:t>
            </a:fld>
            <a:endParaRPr lang="en-US"/>
          </a:p>
        </p:txBody>
      </p:sp>
      <p:sp>
        <p:nvSpPr>
          <p:cNvPr id="13" name="Rectangle 12">
            <a:extLst>
              <a:ext uri="{FF2B5EF4-FFF2-40B4-BE49-F238E27FC236}">
                <a16:creationId xmlns:a16="http://schemas.microsoft.com/office/drawing/2014/main" id="{210E970F-2962-B342-89A1-697A6ACB43EF}"/>
              </a:ext>
            </a:extLst>
          </p:cNvPr>
          <p:cNvSpPr/>
          <p:nvPr/>
        </p:nvSpPr>
        <p:spPr>
          <a:xfrm>
            <a:off x="0" y="1"/>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ission">
            <a:hlinkClick r:id="" action="ppaction://media"/>
            <a:extLst>
              <a:ext uri="{FF2B5EF4-FFF2-40B4-BE49-F238E27FC236}">
                <a16:creationId xmlns:a16="http://schemas.microsoft.com/office/drawing/2014/main" id="{81D90773-1ABC-D845-8309-4A895966318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748783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432242-A628-D34A-9FB3-6A5B3583501A}"/>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4</a:t>
            </a:fld>
            <a:endParaRPr lang="en-US"/>
          </a:p>
        </p:txBody>
      </p:sp>
      <p:sp>
        <p:nvSpPr>
          <p:cNvPr id="11" name="TextBox 10">
            <a:extLst>
              <a:ext uri="{FF2B5EF4-FFF2-40B4-BE49-F238E27FC236}">
                <a16:creationId xmlns:a16="http://schemas.microsoft.com/office/drawing/2014/main" id="{FD56D83C-5BE8-684B-8C03-9C1B90562760}"/>
              </a:ext>
            </a:extLst>
          </p:cNvPr>
          <p:cNvSpPr txBox="1"/>
          <p:nvPr/>
        </p:nvSpPr>
        <p:spPr>
          <a:xfrm>
            <a:off x="359764" y="252088"/>
            <a:ext cx="3263704"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effectLst/>
              </a:rPr>
              <a:t>Motivation</a:t>
            </a:r>
          </a:p>
        </p:txBody>
      </p:sp>
      <p:sp>
        <p:nvSpPr>
          <p:cNvPr id="13" name="Rectangle 12">
            <a:extLst>
              <a:ext uri="{FF2B5EF4-FFF2-40B4-BE49-F238E27FC236}">
                <a16:creationId xmlns:a16="http://schemas.microsoft.com/office/drawing/2014/main" id="{7331C67F-DE2E-0C4B-B934-B2E2B0F33849}"/>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A7F3D17-76E9-3D41-852A-7D46D009D3D4}"/>
              </a:ext>
            </a:extLst>
          </p:cNvPr>
          <p:cNvPicPr>
            <a:picLocks noChangeAspect="1"/>
          </p:cNvPicPr>
          <p:nvPr/>
        </p:nvPicPr>
        <p:blipFill>
          <a:blip r:embed="rId4"/>
          <a:stretch>
            <a:fillRect/>
          </a:stretch>
        </p:blipFill>
        <p:spPr>
          <a:xfrm>
            <a:off x="1404801" y="1212061"/>
            <a:ext cx="9382397" cy="5186674"/>
          </a:xfrm>
          <a:prstGeom prst="rect">
            <a:avLst/>
          </a:prstGeom>
        </p:spPr>
      </p:pic>
      <p:sp>
        <p:nvSpPr>
          <p:cNvPr id="15" name="TextBox 14">
            <a:extLst>
              <a:ext uri="{FF2B5EF4-FFF2-40B4-BE49-F238E27FC236}">
                <a16:creationId xmlns:a16="http://schemas.microsoft.com/office/drawing/2014/main" id="{5DB1820C-D585-E648-AF59-0A42545AD055}"/>
              </a:ext>
            </a:extLst>
          </p:cNvPr>
          <p:cNvSpPr txBox="1"/>
          <p:nvPr/>
        </p:nvSpPr>
        <p:spPr>
          <a:xfrm>
            <a:off x="2848128" y="6398735"/>
            <a:ext cx="6696898" cy="338554"/>
          </a:xfrm>
          <a:prstGeom prst="rect">
            <a:avLst/>
          </a:prstGeom>
          <a:noFill/>
        </p:spPr>
        <p:txBody>
          <a:bodyPr wrap="none" rtlCol="0">
            <a:spAutoFit/>
          </a:bodyPr>
          <a:lstStyle/>
          <a:p>
            <a:r>
              <a:rPr lang="en-US" sz="1600" b="1" dirty="0"/>
              <a:t>Source: </a:t>
            </a:r>
            <a:r>
              <a:rPr lang="en-US" sz="1600" dirty="0"/>
              <a:t>https://</a:t>
            </a:r>
            <a:r>
              <a:rPr lang="en-US" sz="1600" dirty="0" err="1"/>
              <a:t>stephenfollows.com</a:t>
            </a:r>
            <a:r>
              <a:rPr lang="en-US" sz="1600" dirty="0"/>
              <a:t>/how-many-films-are-released-each-year/ </a:t>
            </a:r>
          </a:p>
        </p:txBody>
      </p:sp>
    </p:spTree>
    <p:extLst>
      <p:ext uri="{BB962C8B-B14F-4D97-AF65-F5344CB8AC3E}">
        <p14:creationId xmlns:p14="http://schemas.microsoft.com/office/powerpoint/2010/main" val="28832250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C34F50-11A0-B54C-BC7C-E8E77820FF94}"/>
              </a:ext>
            </a:extLst>
          </p:cNvPr>
          <p:cNvSpPr>
            <a:spLocks noGrp="1"/>
          </p:cNvSpPr>
          <p:nvPr>
            <p:ph type="sldNum" sz="quarter" idx="12"/>
          </p:nvPr>
        </p:nvSpPr>
        <p:spPr/>
        <p:txBody>
          <a:bodyPr/>
          <a:lstStyle/>
          <a:p>
            <a:fld id="{63255FBC-E81E-9242-AFE7-BCA59B069CC6}" type="slidenum">
              <a:rPr lang="en-US" sz="1600" smtClean="0"/>
              <a:t>5</a:t>
            </a:fld>
            <a:endParaRPr lang="en-US" dirty="0"/>
          </a:p>
        </p:txBody>
      </p:sp>
      <p:pic>
        <p:nvPicPr>
          <p:cNvPr id="6" name="Picture 5">
            <a:extLst>
              <a:ext uri="{FF2B5EF4-FFF2-40B4-BE49-F238E27FC236}">
                <a16:creationId xmlns:a16="http://schemas.microsoft.com/office/drawing/2014/main" id="{34EA4A8C-EADE-6846-B22F-EC9F4BF74E7F}"/>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40000" contrast="-20000"/>
                    </a14:imgEffect>
                  </a14:imgLayer>
                </a14:imgProps>
              </a:ext>
            </a:extLst>
          </a:blip>
          <a:srcRect r="35201" b="3729"/>
          <a:stretch/>
        </p:blipFill>
        <p:spPr>
          <a:xfrm>
            <a:off x="0" y="0"/>
            <a:ext cx="3394129" cy="6858000"/>
          </a:xfrm>
          <a:prstGeom prst="rect">
            <a:avLst/>
          </a:prstGeom>
        </p:spPr>
      </p:pic>
      <p:sp>
        <p:nvSpPr>
          <p:cNvPr id="11" name="TextBox 10">
            <a:extLst>
              <a:ext uri="{FF2B5EF4-FFF2-40B4-BE49-F238E27FC236}">
                <a16:creationId xmlns:a16="http://schemas.microsoft.com/office/drawing/2014/main" id="{E5696F5A-D246-F749-8D83-9BCD83947641}"/>
              </a:ext>
            </a:extLst>
          </p:cNvPr>
          <p:cNvSpPr txBox="1"/>
          <p:nvPr/>
        </p:nvSpPr>
        <p:spPr>
          <a:xfrm>
            <a:off x="4086911" y="393287"/>
            <a:ext cx="5647315" cy="5823454"/>
          </a:xfrm>
          <a:prstGeom prst="rect">
            <a:avLst/>
          </a:prstGeom>
          <a:noFill/>
        </p:spPr>
        <p:txBody>
          <a:bodyPr wrap="none" rtlCol="0">
            <a:spAutoFit/>
          </a:bodyPr>
          <a:lstStyle/>
          <a:p>
            <a:pPr marL="285750" indent="-285750">
              <a:lnSpc>
                <a:spcPct val="150000"/>
              </a:lnSpc>
              <a:buBlip>
                <a:blip r:embed="rId4"/>
              </a:buBlip>
            </a:pPr>
            <a:r>
              <a:rPr lang="en-US" sz="3200" b="1" dirty="0">
                <a:solidFill>
                  <a:srgbClr val="A21400"/>
                </a:solidFill>
                <a:latin typeface="+mj-lt"/>
              </a:rPr>
              <a:t>  </a:t>
            </a:r>
            <a:r>
              <a:rPr lang="en-US" sz="3600" b="1" dirty="0">
                <a:solidFill>
                  <a:srgbClr val="A21400"/>
                </a:solidFill>
              </a:rPr>
              <a:t>Motivation</a:t>
            </a:r>
            <a:endParaRPr lang="en-US" sz="3200" b="1" dirty="0">
              <a:solidFill>
                <a:srgbClr val="A21400"/>
              </a:solidFill>
            </a:endParaRPr>
          </a:p>
          <a:p>
            <a:pPr marL="285750" indent="-285750">
              <a:lnSpc>
                <a:spcPct val="150000"/>
              </a:lnSpc>
              <a:buBlip>
                <a:blip r:embed="rId4"/>
              </a:buBlip>
            </a:pPr>
            <a:r>
              <a:rPr lang="en-US" sz="3600" dirty="0"/>
              <a:t>  </a:t>
            </a:r>
            <a:r>
              <a:rPr lang="en-US" sz="3600" dirty="0">
                <a:solidFill>
                  <a:srgbClr val="AAAAAA"/>
                </a:solidFill>
              </a:rPr>
              <a:t>Related Work</a:t>
            </a:r>
          </a:p>
          <a:p>
            <a:pPr marL="285750" indent="-285750">
              <a:lnSpc>
                <a:spcPct val="150000"/>
              </a:lnSpc>
              <a:buBlip>
                <a:blip r:embed="rId4"/>
              </a:buBlip>
            </a:pPr>
            <a:r>
              <a:rPr lang="en-US" sz="3600" dirty="0">
                <a:solidFill>
                  <a:srgbClr val="AAAAAA"/>
                </a:solidFill>
              </a:rPr>
              <a:t>  Dataset</a:t>
            </a:r>
          </a:p>
          <a:p>
            <a:pPr marL="285750" indent="-285750">
              <a:lnSpc>
                <a:spcPct val="150000"/>
              </a:lnSpc>
              <a:buBlip>
                <a:blip r:embed="rId4"/>
              </a:buBlip>
            </a:pPr>
            <a:r>
              <a:rPr lang="en-US" sz="3600" dirty="0">
                <a:solidFill>
                  <a:srgbClr val="AAAAAA"/>
                </a:solidFill>
              </a:rPr>
              <a:t>  Data Preprocessing</a:t>
            </a:r>
          </a:p>
          <a:p>
            <a:pPr marL="285750" indent="-285750">
              <a:lnSpc>
                <a:spcPct val="150000"/>
              </a:lnSpc>
              <a:buBlip>
                <a:blip r:embed="rId4"/>
              </a:buBlip>
            </a:pPr>
            <a:r>
              <a:rPr lang="en-US" sz="3600" dirty="0">
                <a:solidFill>
                  <a:srgbClr val="AAAAAA"/>
                </a:solidFill>
              </a:rPr>
              <a:t>  Methodology</a:t>
            </a:r>
          </a:p>
          <a:p>
            <a:pPr marL="285750" indent="-285750">
              <a:lnSpc>
                <a:spcPct val="150000"/>
              </a:lnSpc>
              <a:buBlip>
                <a:blip r:embed="rId4"/>
              </a:buBlip>
            </a:pPr>
            <a:r>
              <a:rPr lang="en-US" sz="3600" dirty="0">
                <a:solidFill>
                  <a:srgbClr val="AAAAAA"/>
                </a:solidFill>
              </a:rPr>
              <a:t>  Experimental Results</a:t>
            </a:r>
          </a:p>
          <a:p>
            <a:pPr marL="285750" indent="-285750">
              <a:lnSpc>
                <a:spcPct val="150000"/>
              </a:lnSpc>
              <a:buBlip>
                <a:blip r:embed="rId4"/>
              </a:buBlip>
            </a:pPr>
            <a:r>
              <a:rPr lang="en-US" sz="3600" dirty="0">
                <a:solidFill>
                  <a:srgbClr val="AAAAAA"/>
                </a:solidFill>
              </a:rPr>
              <a:t>  Conclusion and Suggestion</a:t>
            </a:r>
          </a:p>
        </p:txBody>
      </p:sp>
    </p:spTree>
    <p:extLst>
      <p:ext uri="{BB962C8B-B14F-4D97-AF65-F5344CB8AC3E}">
        <p14:creationId xmlns:p14="http://schemas.microsoft.com/office/powerpoint/2010/main" val="247097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0" end="0"/>
                                            </p:txEl>
                                          </p:spTgt>
                                        </p:tgtEl>
                                        <p:attrNameLst>
                                          <p:attrName>style.color</p:attrName>
                                        </p:attrNameLst>
                                      </p:cBhvr>
                                      <p:to>
                                        <p:clrVal>
                                          <a:srgbClr val="AAAAAA"/>
                                        </p:clrVal>
                                      </p:to>
                                    </p:set>
                                    <p:set>
                                      <p:cBhvr>
                                        <p:cTn id="7" dur="500" fill="hold"/>
                                        <p:tgtEl>
                                          <p:spTgt spid="11">
                                            <p:txEl>
                                              <p:pRg st="0" end="0"/>
                                            </p:txEl>
                                          </p:spTgt>
                                        </p:tgtEl>
                                        <p:attrNameLst>
                                          <p:attrName>fillcolor</p:attrName>
                                        </p:attrNameLst>
                                      </p:cBhvr>
                                      <p:to>
                                        <p:clrVal>
                                          <a:srgbClr val="AAAAAA"/>
                                        </p:clrVal>
                                      </p:to>
                                    </p:set>
                                    <p:set>
                                      <p:cBhvr>
                                        <p:cTn id="8" dur="500" fill="hold"/>
                                        <p:tgtEl>
                                          <p:spTgt spid="11">
                                            <p:txEl>
                                              <p:pRg st="0" end="0"/>
                                            </p:txEl>
                                          </p:spTgt>
                                        </p:tgtEl>
                                        <p:attrNameLst>
                                          <p:attrName>fill.type</p:attrName>
                                        </p:attrNameLst>
                                      </p:cBhvr>
                                      <p:to>
                                        <p:strVal val="solid"/>
                                      </p:to>
                                    </p:set>
                                  </p:childTnLst>
                                </p:cTn>
                              </p:par>
                              <p:par>
                                <p:cTn id="9" presetID="3" presetClass="emph" presetSubtype="2" fill="hold" nodeType="withEffect">
                                  <p:stCondLst>
                                    <p:cond delay="0"/>
                                  </p:stCondLst>
                                  <p:iterate type="lt">
                                    <p:tmPct val="0"/>
                                  </p:iterate>
                                  <p:childTnLst>
                                    <p:animClr clrSpc="rgb" dir="cw">
                                      <p:cBhvr override="childStyle">
                                        <p:cTn id="10" dur="2000" fill="hold"/>
                                        <p:tgtEl>
                                          <p:spTgt spid="11">
                                            <p:txEl>
                                              <p:pRg st="1" end="1"/>
                                            </p:txEl>
                                          </p:spTgt>
                                        </p:tgtEl>
                                        <p:attrNameLst>
                                          <p:attrName>style.color</p:attrName>
                                        </p:attrNameLst>
                                      </p:cBhvr>
                                      <p:to>
                                        <a:srgbClr val="AB1500"/>
                                      </p:to>
                                    </p:animClr>
                                  </p:childTnLst>
                                </p:cTn>
                              </p:par>
                              <p:par>
                                <p:cTn id="11" presetID="16" presetClass="emph" presetSubtype="0" fill="hold" nodeType="withEffect">
                                  <p:stCondLst>
                                    <p:cond delay="0"/>
                                  </p:stCondLst>
                                  <p:iterate type="lt">
                                    <p:tmPct val="4000"/>
                                  </p:iterate>
                                  <p:childTnLst>
                                    <p:set>
                                      <p:cBhvr override="childStyle">
                                        <p:cTn id="12" dur="500" fill="hold"/>
                                        <p:tgtEl>
                                          <p:spTgt spid="11">
                                            <p:txEl>
                                              <p:pRg st="2" end="2"/>
                                            </p:txEl>
                                          </p:spTgt>
                                        </p:tgtEl>
                                        <p:attrNameLst>
                                          <p:attrName>style.color</p:attrName>
                                        </p:attrNameLst>
                                      </p:cBhvr>
                                      <p:to>
                                        <p:clrVal>
                                          <a:srgbClr val="AAAAAA"/>
                                        </p:clrVal>
                                      </p:to>
                                    </p:set>
                                    <p:set>
                                      <p:cBhvr>
                                        <p:cTn id="13" dur="500" fill="hold"/>
                                        <p:tgtEl>
                                          <p:spTgt spid="11">
                                            <p:txEl>
                                              <p:pRg st="2" end="2"/>
                                            </p:txEl>
                                          </p:spTgt>
                                        </p:tgtEl>
                                        <p:attrNameLst>
                                          <p:attrName>fillcolor</p:attrName>
                                        </p:attrNameLst>
                                      </p:cBhvr>
                                      <p:to>
                                        <p:clrVal>
                                          <a:srgbClr val="AAAAAA"/>
                                        </p:clrVal>
                                      </p:to>
                                    </p:set>
                                    <p:set>
                                      <p:cBhvr>
                                        <p:cTn id="14" dur="500" fill="hold"/>
                                        <p:tgtEl>
                                          <p:spTgt spid="11">
                                            <p:txEl>
                                              <p:pRg st="2" end="2"/>
                                            </p:txEl>
                                          </p:spTgt>
                                        </p:tgtEl>
                                        <p:attrNameLst>
                                          <p:attrName>fill.type</p:attrName>
                                        </p:attrNameLst>
                                      </p:cBhvr>
                                      <p:to>
                                        <p:strVal val="solid"/>
                                      </p:to>
                                    </p:set>
                                  </p:childTnLst>
                                </p:cTn>
                              </p:par>
                              <p:par>
                                <p:cTn id="15" presetID="16" presetClass="emph" presetSubtype="0" fill="hold" nodeType="withEffect">
                                  <p:stCondLst>
                                    <p:cond delay="0"/>
                                  </p:stCondLst>
                                  <p:iterate type="lt">
                                    <p:tmPct val="4000"/>
                                  </p:iterate>
                                  <p:childTnLst>
                                    <p:set>
                                      <p:cBhvr override="childStyle">
                                        <p:cTn id="16" dur="500" fill="hold"/>
                                        <p:tgtEl>
                                          <p:spTgt spid="11">
                                            <p:txEl>
                                              <p:pRg st="3" end="3"/>
                                            </p:txEl>
                                          </p:spTgt>
                                        </p:tgtEl>
                                        <p:attrNameLst>
                                          <p:attrName>style.color</p:attrName>
                                        </p:attrNameLst>
                                      </p:cBhvr>
                                      <p:to>
                                        <p:clrVal>
                                          <a:srgbClr val="AAAAAA"/>
                                        </p:clrVal>
                                      </p:to>
                                    </p:set>
                                    <p:set>
                                      <p:cBhvr>
                                        <p:cTn id="17" dur="500" fill="hold"/>
                                        <p:tgtEl>
                                          <p:spTgt spid="11">
                                            <p:txEl>
                                              <p:pRg st="3" end="3"/>
                                            </p:txEl>
                                          </p:spTgt>
                                        </p:tgtEl>
                                        <p:attrNameLst>
                                          <p:attrName>fillcolor</p:attrName>
                                        </p:attrNameLst>
                                      </p:cBhvr>
                                      <p:to>
                                        <p:clrVal>
                                          <a:srgbClr val="AAAAAA"/>
                                        </p:clrVal>
                                      </p:to>
                                    </p:set>
                                    <p:set>
                                      <p:cBhvr>
                                        <p:cTn id="18" dur="500" fill="hold"/>
                                        <p:tgtEl>
                                          <p:spTgt spid="11">
                                            <p:txEl>
                                              <p:pRg st="3" end="3"/>
                                            </p:txEl>
                                          </p:spTgt>
                                        </p:tgtEl>
                                        <p:attrNameLst>
                                          <p:attrName>fill.type</p:attrName>
                                        </p:attrNameLst>
                                      </p:cBhvr>
                                      <p:to>
                                        <p:strVal val="solid"/>
                                      </p:to>
                                    </p:set>
                                  </p:childTnLst>
                                </p:cTn>
                              </p:par>
                              <p:par>
                                <p:cTn id="19" presetID="16" presetClass="emph" presetSubtype="0" fill="hold" nodeType="withEffect">
                                  <p:stCondLst>
                                    <p:cond delay="0"/>
                                  </p:stCondLst>
                                  <p:iterate type="lt">
                                    <p:tmPct val="4000"/>
                                  </p:iterate>
                                  <p:childTnLst>
                                    <p:set>
                                      <p:cBhvr override="childStyle">
                                        <p:cTn id="20" dur="500" fill="hold"/>
                                        <p:tgtEl>
                                          <p:spTgt spid="11">
                                            <p:txEl>
                                              <p:pRg st="4" end="4"/>
                                            </p:txEl>
                                          </p:spTgt>
                                        </p:tgtEl>
                                        <p:attrNameLst>
                                          <p:attrName>style.color</p:attrName>
                                        </p:attrNameLst>
                                      </p:cBhvr>
                                      <p:to>
                                        <p:clrVal>
                                          <a:srgbClr val="AAAAAA"/>
                                        </p:clrVal>
                                      </p:to>
                                    </p:set>
                                    <p:set>
                                      <p:cBhvr>
                                        <p:cTn id="21" dur="500" fill="hold"/>
                                        <p:tgtEl>
                                          <p:spTgt spid="11">
                                            <p:txEl>
                                              <p:pRg st="4" end="4"/>
                                            </p:txEl>
                                          </p:spTgt>
                                        </p:tgtEl>
                                        <p:attrNameLst>
                                          <p:attrName>fillcolor</p:attrName>
                                        </p:attrNameLst>
                                      </p:cBhvr>
                                      <p:to>
                                        <p:clrVal>
                                          <a:srgbClr val="AAAAAA"/>
                                        </p:clrVal>
                                      </p:to>
                                    </p:set>
                                    <p:set>
                                      <p:cBhvr>
                                        <p:cTn id="22" dur="500" fill="hold"/>
                                        <p:tgtEl>
                                          <p:spTgt spid="11">
                                            <p:txEl>
                                              <p:pRg st="4" end="4"/>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11">
                                            <p:txEl>
                                              <p:pRg st="5" end="5"/>
                                            </p:txEl>
                                          </p:spTgt>
                                        </p:tgtEl>
                                        <p:attrNameLst>
                                          <p:attrName>style.color</p:attrName>
                                        </p:attrNameLst>
                                      </p:cBhvr>
                                      <p:to>
                                        <p:clrVal>
                                          <a:srgbClr val="AAAAAA"/>
                                        </p:clrVal>
                                      </p:to>
                                    </p:set>
                                    <p:set>
                                      <p:cBhvr>
                                        <p:cTn id="25" dur="500" fill="hold"/>
                                        <p:tgtEl>
                                          <p:spTgt spid="11">
                                            <p:txEl>
                                              <p:pRg st="5" end="5"/>
                                            </p:txEl>
                                          </p:spTgt>
                                        </p:tgtEl>
                                        <p:attrNameLst>
                                          <p:attrName>fillcolor</p:attrName>
                                        </p:attrNameLst>
                                      </p:cBhvr>
                                      <p:to>
                                        <p:clrVal>
                                          <a:srgbClr val="AAAAAA"/>
                                        </p:clrVal>
                                      </p:to>
                                    </p:set>
                                    <p:set>
                                      <p:cBhvr>
                                        <p:cTn id="26" dur="500" fill="hold"/>
                                        <p:tgtEl>
                                          <p:spTgt spid="11">
                                            <p:txEl>
                                              <p:pRg st="5" end="5"/>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11">
                                            <p:txEl>
                                              <p:pRg st="6" end="6"/>
                                            </p:txEl>
                                          </p:spTgt>
                                        </p:tgtEl>
                                        <p:attrNameLst>
                                          <p:attrName>style.color</p:attrName>
                                        </p:attrNameLst>
                                      </p:cBhvr>
                                      <p:to>
                                        <p:clrVal>
                                          <a:srgbClr val="AAAAAA"/>
                                        </p:clrVal>
                                      </p:to>
                                    </p:set>
                                    <p:set>
                                      <p:cBhvr>
                                        <p:cTn id="29" dur="500" fill="hold"/>
                                        <p:tgtEl>
                                          <p:spTgt spid="11">
                                            <p:txEl>
                                              <p:pRg st="6" end="6"/>
                                            </p:txEl>
                                          </p:spTgt>
                                        </p:tgtEl>
                                        <p:attrNameLst>
                                          <p:attrName>fillcolor</p:attrName>
                                        </p:attrNameLst>
                                      </p:cBhvr>
                                      <p:to>
                                        <p:clrVal>
                                          <a:srgbClr val="AAAAAA"/>
                                        </p:clrVal>
                                      </p:to>
                                    </p:set>
                                    <p:set>
                                      <p:cBhvr>
                                        <p:cTn id="30" dur="500" fill="hold"/>
                                        <p:tgtEl>
                                          <p:spTgt spid="11">
                                            <p:txEl>
                                              <p:pRg st="6" end="6"/>
                                            </p:txEl>
                                          </p:spTgt>
                                        </p:tgtEl>
                                        <p:attrNameLst>
                                          <p:attrName>fill.type</p:attrName>
                                        </p:attrNameLst>
                                      </p:cBhvr>
                                      <p:to>
                                        <p:strVal val="solid"/>
                                      </p:to>
                                    </p:set>
                                  </p:childTnLst>
                                </p:cTn>
                              </p:par>
                              <p:par>
                                <p:cTn id="31" presetID="15" presetClass="emph" presetSubtype="0" nodeType="withEffect">
                                  <p:stCondLst>
                                    <p:cond delay="0"/>
                                  </p:stCondLst>
                                  <p:iterate type="lt">
                                    <p:tmAbs val="25"/>
                                  </p:iterate>
                                  <p:childTnLst>
                                    <p:set>
                                      <p:cBhvr override="childStyle">
                                        <p:cTn id="32" dur="indefinite"/>
                                        <p:tgtEl>
                                          <p:spTgt spid="11">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761381-32D0-FA45-A52F-C415618D7F21}"/>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516816" y="252088"/>
            <a:ext cx="3263704"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effectLst/>
              </a:rPr>
              <a:t>Related Work</a:t>
            </a: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6</a:t>
            </a:fld>
            <a:endParaRPr lang="en-US"/>
          </a:p>
        </p:txBody>
      </p:sp>
      <p:sp>
        <p:nvSpPr>
          <p:cNvPr id="10" name="Rectangle 9">
            <a:extLst>
              <a:ext uri="{FF2B5EF4-FFF2-40B4-BE49-F238E27FC236}">
                <a16:creationId xmlns:a16="http://schemas.microsoft.com/office/drawing/2014/main" id="{936CAA2E-B886-D54E-93C4-E8287EA9C05A}"/>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A5D1C32-3DD4-2942-B0E4-C82AE1416C04}"/>
              </a:ext>
            </a:extLst>
          </p:cNvPr>
          <p:cNvPicPr>
            <a:picLocks noChangeAspect="1"/>
          </p:cNvPicPr>
          <p:nvPr/>
        </p:nvPicPr>
        <p:blipFill>
          <a:blip r:embed="rId4"/>
          <a:stretch>
            <a:fillRect/>
          </a:stretch>
        </p:blipFill>
        <p:spPr>
          <a:xfrm>
            <a:off x="2980440" y="3882518"/>
            <a:ext cx="6239228" cy="2041929"/>
          </a:xfrm>
          <a:prstGeom prst="rect">
            <a:avLst/>
          </a:prstGeom>
        </p:spPr>
      </p:pic>
      <p:pic>
        <p:nvPicPr>
          <p:cNvPr id="13" name="Picture 12">
            <a:extLst>
              <a:ext uri="{FF2B5EF4-FFF2-40B4-BE49-F238E27FC236}">
                <a16:creationId xmlns:a16="http://schemas.microsoft.com/office/drawing/2014/main" id="{F512AEE6-2910-8240-B55A-14718EB67CE2}"/>
              </a:ext>
            </a:extLst>
          </p:cNvPr>
          <p:cNvPicPr>
            <a:picLocks noChangeAspect="1"/>
          </p:cNvPicPr>
          <p:nvPr/>
        </p:nvPicPr>
        <p:blipFill>
          <a:blip r:embed="rId5"/>
          <a:stretch>
            <a:fillRect/>
          </a:stretch>
        </p:blipFill>
        <p:spPr>
          <a:xfrm>
            <a:off x="2980440" y="1853931"/>
            <a:ext cx="6231120" cy="1396901"/>
          </a:xfrm>
          <a:prstGeom prst="rect">
            <a:avLst/>
          </a:prstGeom>
        </p:spPr>
      </p:pic>
      <p:sp>
        <p:nvSpPr>
          <p:cNvPr id="14" name="Rectangle 13">
            <a:extLst>
              <a:ext uri="{FF2B5EF4-FFF2-40B4-BE49-F238E27FC236}">
                <a16:creationId xmlns:a16="http://schemas.microsoft.com/office/drawing/2014/main" id="{7C21616C-962F-8949-A725-D751EF790280}"/>
              </a:ext>
            </a:extLst>
          </p:cNvPr>
          <p:cNvSpPr/>
          <p:nvPr/>
        </p:nvSpPr>
        <p:spPr>
          <a:xfrm>
            <a:off x="4750223" y="3627100"/>
            <a:ext cx="3081293" cy="338554"/>
          </a:xfrm>
          <a:prstGeom prst="rect">
            <a:avLst/>
          </a:prstGeom>
        </p:spPr>
        <p:txBody>
          <a:bodyPr wrap="none">
            <a:spAutoFit/>
          </a:bodyPr>
          <a:lstStyle/>
          <a:p>
            <a:r>
              <a:rPr lang="en-US" sz="1600" b="1" dirty="0"/>
              <a:t>Source: </a:t>
            </a:r>
            <a:r>
              <a:rPr lang="en-US" sz="1600" dirty="0"/>
              <a:t>https://</a:t>
            </a:r>
            <a:r>
              <a:rPr lang="en-US" sz="1600" dirty="0" err="1"/>
              <a:t>www.youtube.com</a:t>
            </a:r>
            <a:endParaRPr lang="en-US" sz="1600" dirty="0"/>
          </a:p>
        </p:txBody>
      </p:sp>
      <p:sp>
        <p:nvSpPr>
          <p:cNvPr id="15" name="TextBox 14">
            <a:extLst>
              <a:ext uri="{FF2B5EF4-FFF2-40B4-BE49-F238E27FC236}">
                <a16:creationId xmlns:a16="http://schemas.microsoft.com/office/drawing/2014/main" id="{8F363B45-60A1-6544-A242-06B1DBCE20EB}"/>
              </a:ext>
            </a:extLst>
          </p:cNvPr>
          <p:cNvSpPr txBox="1"/>
          <p:nvPr/>
        </p:nvSpPr>
        <p:spPr>
          <a:xfrm>
            <a:off x="4384065" y="6179865"/>
            <a:ext cx="3813608" cy="338554"/>
          </a:xfrm>
          <a:prstGeom prst="rect">
            <a:avLst/>
          </a:prstGeom>
          <a:noFill/>
        </p:spPr>
        <p:txBody>
          <a:bodyPr wrap="none" rtlCol="0">
            <a:spAutoFit/>
          </a:bodyPr>
          <a:lstStyle/>
          <a:p>
            <a:r>
              <a:rPr lang="en-US" sz="1600" b="1" dirty="0"/>
              <a:t>Source: </a:t>
            </a:r>
            <a:r>
              <a:rPr lang="en-US" sz="1600" dirty="0"/>
              <a:t>https://</a:t>
            </a:r>
            <a:r>
              <a:rPr lang="en-US" sz="1600" dirty="0" err="1"/>
              <a:t>trends.google.co.th</a:t>
            </a:r>
            <a:r>
              <a:rPr lang="en-US" sz="1600" dirty="0"/>
              <a:t>/trends/</a:t>
            </a:r>
          </a:p>
        </p:txBody>
      </p:sp>
    </p:spTree>
    <p:extLst>
      <p:ext uri="{BB962C8B-B14F-4D97-AF65-F5344CB8AC3E}">
        <p14:creationId xmlns:p14="http://schemas.microsoft.com/office/powerpoint/2010/main" val="1681125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C34F50-11A0-B54C-BC7C-E8E77820FF94}"/>
              </a:ext>
            </a:extLst>
          </p:cNvPr>
          <p:cNvSpPr>
            <a:spLocks noGrp="1"/>
          </p:cNvSpPr>
          <p:nvPr>
            <p:ph type="sldNum" sz="quarter" idx="12"/>
          </p:nvPr>
        </p:nvSpPr>
        <p:spPr/>
        <p:txBody>
          <a:bodyPr/>
          <a:lstStyle/>
          <a:p>
            <a:fld id="{63255FBC-E81E-9242-AFE7-BCA59B069CC6}" type="slidenum">
              <a:rPr lang="en-US" sz="1600" smtClean="0"/>
              <a:t>7</a:t>
            </a:fld>
            <a:endParaRPr lang="en-US" dirty="0"/>
          </a:p>
        </p:txBody>
      </p:sp>
      <p:pic>
        <p:nvPicPr>
          <p:cNvPr id="6" name="Picture 5">
            <a:extLst>
              <a:ext uri="{FF2B5EF4-FFF2-40B4-BE49-F238E27FC236}">
                <a16:creationId xmlns:a16="http://schemas.microsoft.com/office/drawing/2014/main" id="{34EA4A8C-EADE-6846-B22F-EC9F4BF74E7F}"/>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40000" contrast="-20000"/>
                    </a14:imgEffect>
                  </a14:imgLayer>
                </a14:imgProps>
              </a:ext>
            </a:extLst>
          </a:blip>
          <a:srcRect r="35201" b="3729"/>
          <a:stretch/>
        </p:blipFill>
        <p:spPr>
          <a:xfrm>
            <a:off x="0" y="0"/>
            <a:ext cx="3394129" cy="6858000"/>
          </a:xfrm>
          <a:prstGeom prst="rect">
            <a:avLst/>
          </a:prstGeom>
        </p:spPr>
      </p:pic>
      <p:sp>
        <p:nvSpPr>
          <p:cNvPr id="11" name="TextBox 10">
            <a:extLst>
              <a:ext uri="{FF2B5EF4-FFF2-40B4-BE49-F238E27FC236}">
                <a16:creationId xmlns:a16="http://schemas.microsoft.com/office/drawing/2014/main" id="{E5696F5A-D246-F749-8D83-9BCD83947641}"/>
              </a:ext>
            </a:extLst>
          </p:cNvPr>
          <p:cNvSpPr txBox="1"/>
          <p:nvPr/>
        </p:nvSpPr>
        <p:spPr>
          <a:xfrm>
            <a:off x="4086911" y="393287"/>
            <a:ext cx="5647315" cy="5823454"/>
          </a:xfrm>
          <a:prstGeom prst="rect">
            <a:avLst/>
          </a:prstGeom>
          <a:noFill/>
        </p:spPr>
        <p:txBody>
          <a:bodyPr wrap="none" rtlCol="0">
            <a:spAutoFit/>
          </a:bodyPr>
          <a:lstStyle/>
          <a:p>
            <a:pPr marL="285750" indent="-285750">
              <a:lnSpc>
                <a:spcPct val="150000"/>
              </a:lnSpc>
              <a:buBlip>
                <a:blip r:embed="rId4"/>
              </a:buBlip>
            </a:pPr>
            <a:r>
              <a:rPr lang="en-US" sz="3200" b="1" dirty="0">
                <a:solidFill>
                  <a:srgbClr val="AB1500"/>
                </a:solidFill>
              </a:rPr>
              <a:t>  </a:t>
            </a:r>
            <a:r>
              <a:rPr lang="en-US" sz="3600" b="1" dirty="0">
                <a:solidFill>
                  <a:srgbClr val="AAAAAA"/>
                </a:solidFill>
              </a:rPr>
              <a:t>Motivation</a:t>
            </a:r>
            <a:endParaRPr lang="en-US" sz="3200" b="1" dirty="0">
              <a:solidFill>
                <a:srgbClr val="AAAAAA"/>
              </a:solidFill>
            </a:endParaRPr>
          </a:p>
          <a:p>
            <a:pPr marL="285750" indent="-285750">
              <a:lnSpc>
                <a:spcPct val="150000"/>
              </a:lnSpc>
              <a:buBlip>
                <a:blip r:embed="rId4"/>
              </a:buBlip>
            </a:pPr>
            <a:r>
              <a:rPr lang="en-US" sz="3600" b="1" dirty="0"/>
              <a:t>  </a:t>
            </a:r>
            <a:r>
              <a:rPr lang="en-US" sz="3600" b="1" dirty="0">
                <a:solidFill>
                  <a:srgbClr val="A21400"/>
                </a:solidFill>
              </a:rPr>
              <a:t>Related Work</a:t>
            </a:r>
          </a:p>
          <a:p>
            <a:pPr marL="285750" indent="-285750">
              <a:lnSpc>
                <a:spcPct val="150000"/>
              </a:lnSpc>
              <a:buBlip>
                <a:blip r:embed="rId4"/>
              </a:buBlip>
            </a:pPr>
            <a:r>
              <a:rPr lang="en-US" sz="3600" dirty="0">
                <a:solidFill>
                  <a:srgbClr val="AAAAAA"/>
                </a:solidFill>
              </a:rPr>
              <a:t>  Dataset</a:t>
            </a:r>
          </a:p>
          <a:p>
            <a:pPr marL="285750" indent="-285750">
              <a:lnSpc>
                <a:spcPct val="150000"/>
              </a:lnSpc>
              <a:buBlip>
                <a:blip r:embed="rId4"/>
              </a:buBlip>
            </a:pPr>
            <a:r>
              <a:rPr lang="en-US" sz="3600" dirty="0">
                <a:solidFill>
                  <a:srgbClr val="AAAAAA"/>
                </a:solidFill>
              </a:rPr>
              <a:t>  Data Preprocessing</a:t>
            </a:r>
          </a:p>
          <a:p>
            <a:pPr marL="285750" indent="-285750">
              <a:lnSpc>
                <a:spcPct val="150000"/>
              </a:lnSpc>
              <a:buBlip>
                <a:blip r:embed="rId4"/>
              </a:buBlip>
            </a:pPr>
            <a:r>
              <a:rPr lang="en-US" sz="3600" dirty="0">
                <a:solidFill>
                  <a:srgbClr val="AAAAAA"/>
                </a:solidFill>
              </a:rPr>
              <a:t>  Methodology</a:t>
            </a:r>
          </a:p>
          <a:p>
            <a:pPr marL="285750" indent="-285750">
              <a:lnSpc>
                <a:spcPct val="150000"/>
              </a:lnSpc>
              <a:buBlip>
                <a:blip r:embed="rId4"/>
              </a:buBlip>
            </a:pPr>
            <a:r>
              <a:rPr lang="en-US" sz="3600" dirty="0">
                <a:solidFill>
                  <a:srgbClr val="AAAAAA"/>
                </a:solidFill>
              </a:rPr>
              <a:t>  Experimental Results</a:t>
            </a:r>
          </a:p>
          <a:p>
            <a:pPr marL="285750" indent="-285750">
              <a:lnSpc>
                <a:spcPct val="150000"/>
              </a:lnSpc>
              <a:buBlip>
                <a:blip r:embed="rId4"/>
              </a:buBlip>
            </a:pPr>
            <a:r>
              <a:rPr lang="en-US" sz="3600" dirty="0">
                <a:solidFill>
                  <a:srgbClr val="AAAAAA"/>
                </a:solidFill>
              </a:rPr>
              <a:t>  Conclusion and Suggestion</a:t>
            </a:r>
          </a:p>
        </p:txBody>
      </p:sp>
    </p:spTree>
    <p:extLst>
      <p:ext uri="{BB962C8B-B14F-4D97-AF65-F5344CB8AC3E}">
        <p14:creationId xmlns:p14="http://schemas.microsoft.com/office/powerpoint/2010/main" val="2793790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0" end="0"/>
                                            </p:txEl>
                                          </p:spTgt>
                                        </p:tgtEl>
                                        <p:attrNameLst>
                                          <p:attrName>style.color</p:attrName>
                                        </p:attrNameLst>
                                      </p:cBhvr>
                                      <p:to>
                                        <p:clrVal>
                                          <a:srgbClr val="AAAAAA"/>
                                        </p:clrVal>
                                      </p:to>
                                    </p:set>
                                    <p:set>
                                      <p:cBhvr>
                                        <p:cTn id="7" dur="500" fill="hold"/>
                                        <p:tgtEl>
                                          <p:spTgt spid="11">
                                            <p:txEl>
                                              <p:pRg st="0" end="0"/>
                                            </p:txEl>
                                          </p:spTgt>
                                        </p:tgtEl>
                                        <p:attrNameLst>
                                          <p:attrName>fillcolor</p:attrName>
                                        </p:attrNameLst>
                                      </p:cBhvr>
                                      <p:to>
                                        <p:clrVal>
                                          <a:srgbClr val="AAAAAA"/>
                                        </p:clrVal>
                                      </p:to>
                                    </p:set>
                                    <p:set>
                                      <p:cBhvr>
                                        <p:cTn id="8" dur="500" fill="hold"/>
                                        <p:tgtEl>
                                          <p:spTgt spid="11">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11">
                                            <p:txEl>
                                              <p:pRg st="1" end="1"/>
                                            </p:txEl>
                                          </p:spTgt>
                                        </p:tgtEl>
                                        <p:attrNameLst>
                                          <p:attrName>style.color</p:attrName>
                                        </p:attrNameLst>
                                      </p:cBhvr>
                                      <p:to>
                                        <p:clrVal>
                                          <a:srgbClr val="AAAAAA"/>
                                        </p:clrVal>
                                      </p:to>
                                    </p:set>
                                    <p:set>
                                      <p:cBhvr>
                                        <p:cTn id="11" dur="500" fill="hold"/>
                                        <p:tgtEl>
                                          <p:spTgt spid="11">
                                            <p:txEl>
                                              <p:pRg st="1" end="1"/>
                                            </p:txEl>
                                          </p:spTgt>
                                        </p:tgtEl>
                                        <p:attrNameLst>
                                          <p:attrName>fillcolor</p:attrName>
                                        </p:attrNameLst>
                                      </p:cBhvr>
                                      <p:to>
                                        <p:clrVal>
                                          <a:srgbClr val="AAAAAA"/>
                                        </p:clrVal>
                                      </p:to>
                                    </p:set>
                                    <p:set>
                                      <p:cBhvr>
                                        <p:cTn id="12" dur="500" fill="hold"/>
                                        <p:tgtEl>
                                          <p:spTgt spid="11">
                                            <p:txEl>
                                              <p:pRg st="1" end="1"/>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11">
                                            <p:txEl>
                                              <p:pRg st="2" end="2"/>
                                            </p:txEl>
                                          </p:spTgt>
                                        </p:tgtEl>
                                        <p:attrNameLst>
                                          <p:attrName>style.color</p:attrName>
                                        </p:attrNameLst>
                                      </p:cBhvr>
                                      <p:to>
                                        <p:clrVal>
                                          <a:srgbClr val="AB1500"/>
                                        </p:clrVal>
                                      </p:to>
                                    </p:set>
                                    <p:set>
                                      <p:cBhvr>
                                        <p:cTn id="15" dur="500" fill="hold"/>
                                        <p:tgtEl>
                                          <p:spTgt spid="11">
                                            <p:txEl>
                                              <p:pRg st="2" end="2"/>
                                            </p:txEl>
                                          </p:spTgt>
                                        </p:tgtEl>
                                        <p:attrNameLst>
                                          <p:attrName>fillcolor</p:attrName>
                                        </p:attrNameLst>
                                      </p:cBhvr>
                                      <p:to>
                                        <p:clrVal>
                                          <a:srgbClr val="AB1500"/>
                                        </p:clrVal>
                                      </p:to>
                                    </p:set>
                                    <p:set>
                                      <p:cBhvr>
                                        <p:cTn id="16" dur="500" fill="hold"/>
                                        <p:tgtEl>
                                          <p:spTgt spid="11">
                                            <p:txEl>
                                              <p:pRg st="2" end="2"/>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11">
                                            <p:txEl>
                                              <p:pRg st="3" end="3"/>
                                            </p:txEl>
                                          </p:spTgt>
                                        </p:tgtEl>
                                        <p:attrNameLst>
                                          <p:attrName>style.color</p:attrName>
                                        </p:attrNameLst>
                                      </p:cBhvr>
                                      <p:to>
                                        <p:clrVal>
                                          <a:srgbClr val="AAAAAA"/>
                                        </p:clrVal>
                                      </p:to>
                                    </p:set>
                                    <p:set>
                                      <p:cBhvr>
                                        <p:cTn id="19" dur="500" fill="hold"/>
                                        <p:tgtEl>
                                          <p:spTgt spid="11">
                                            <p:txEl>
                                              <p:pRg st="3" end="3"/>
                                            </p:txEl>
                                          </p:spTgt>
                                        </p:tgtEl>
                                        <p:attrNameLst>
                                          <p:attrName>fillcolor</p:attrName>
                                        </p:attrNameLst>
                                      </p:cBhvr>
                                      <p:to>
                                        <p:clrVal>
                                          <a:srgbClr val="AAAAAA"/>
                                        </p:clrVal>
                                      </p:to>
                                    </p:set>
                                    <p:set>
                                      <p:cBhvr>
                                        <p:cTn id="20" dur="500" fill="hold"/>
                                        <p:tgtEl>
                                          <p:spTgt spid="11">
                                            <p:txEl>
                                              <p:pRg st="3" end="3"/>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11">
                                            <p:txEl>
                                              <p:pRg st="4" end="4"/>
                                            </p:txEl>
                                          </p:spTgt>
                                        </p:tgtEl>
                                        <p:attrNameLst>
                                          <p:attrName>style.color</p:attrName>
                                        </p:attrNameLst>
                                      </p:cBhvr>
                                      <p:to>
                                        <p:clrVal>
                                          <a:srgbClr val="AAAAAA"/>
                                        </p:clrVal>
                                      </p:to>
                                    </p:set>
                                    <p:set>
                                      <p:cBhvr>
                                        <p:cTn id="23" dur="500" fill="hold"/>
                                        <p:tgtEl>
                                          <p:spTgt spid="11">
                                            <p:txEl>
                                              <p:pRg st="4" end="4"/>
                                            </p:txEl>
                                          </p:spTgt>
                                        </p:tgtEl>
                                        <p:attrNameLst>
                                          <p:attrName>fillcolor</p:attrName>
                                        </p:attrNameLst>
                                      </p:cBhvr>
                                      <p:to>
                                        <p:clrVal>
                                          <a:srgbClr val="AAAAAA"/>
                                        </p:clrVal>
                                      </p:to>
                                    </p:set>
                                    <p:set>
                                      <p:cBhvr>
                                        <p:cTn id="24" dur="500" fill="hold"/>
                                        <p:tgtEl>
                                          <p:spTgt spid="11">
                                            <p:txEl>
                                              <p:pRg st="4" end="4"/>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500" fill="hold"/>
                                        <p:tgtEl>
                                          <p:spTgt spid="11">
                                            <p:txEl>
                                              <p:pRg st="5" end="5"/>
                                            </p:txEl>
                                          </p:spTgt>
                                        </p:tgtEl>
                                        <p:attrNameLst>
                                          <p:attrName>style.color</p:attrName>
                                        </p:attrNameLst>
                                      </p:cBhvr>
                                      <p:to>
                                        <p:clrVal>
                                          <a:srgbClr val="AAAAAA"/>
                                        </p:clrVal>
                                      </p:to>
                                    </p:set>
                                    <p:set>
                                      <p:cBhvr>
                                        <p:cTn id="27" dur="500" fill="hold"/>
                                        <p:tgtEl>
                                          <p:spTgt spid="11">
                                            <p:txEl>
                                              <p:pRg st="5" end="5"/>
                                            </p:txEl>
                                          </p:spTgt>
                                        </p:tgtEl>
                                        <p:attrNameLst>
                                          <p:attrName>fillcolor</p:attrName>
                                        </p:attrNameLst>
                                      </p:cBhvr>
                                      <p:to>
                                        <p:clrVal>
                                          <a:srgbClr val="AAAAAA"/>
                                        </p:clrVal>
                                      </p:to>
                                    </p:set>
                                    <p:set>
                                      <p:cBhvr>
                                        <p:cTn id="28" dur="500" fill="hold"/>
                                        <p:tgtEl>
                                          <p:spTgt spid="11">
                                            <p:txEl>
                                              <p:pRg st="5" end="5"/>
                                            </p:txEl>
                                          </p:spTgt>
                                        </p:tgtEl>
                                        <p:attrNameLst>
                                          <p:attrName>fill.type</p:attrName>
                                        </p:attrNameLst>
                                      </p:cBhvr>
                                      <p:to>
                                        <p:strVal val="solid"/>
                                      </p:to>
                                    </p:set>
                                  </p:childTnLst>
                                </p:cTn>
                              </p:par>
                              <p:par>
                                <p:cTn id="29" presetID="16" presetClass="emph" presetSubtype="0" fill="hold" nodeType="withEffect">
                                  <p:stCondLst>
                                    <p:cond delay="0"/>
                                  </p:stCondLst>
                                  <p:iterate type="lt">
                                    <p:tmPct val="4000"/>
                                  </p:iterate>
                                  <p:childTnLst>
                                    <p:set>
                                      <p:cBhvr override="childStyle">
                                        <p:cTn id="30" dur="500" fill="hold"/>
                                        <p:tgtEl>
                                          <p:spTgt spid="11">
                                            <p:txEl>
                                              <p:pRg st="6" end="6"/>
                                            </p:txEl>
                                          </p:spTgt>
                                        </p:tgtEl>
                                        <p:attrNameLst>
                                          <p:attrName>style.color</p:attrName>
                                        </p:attrNameLst>
                                      </p:cBhvr>
                                      <p:to>
                                        <p:clrVal>
                                          <a:srgbClr val="AAAAAA"/>
                                        </p:clrVal>
                                      </p:to>
                                    </p:set>
                                    <p:set>
                                      <p:cBhvr>
                                        <p:cTn id="31" dur="500" fill="hold"/>
                                        <p:tgtEl>
                                          <p:spTgt spid="11">
                                            <p:txEl>
                                              <p:pRg st="6" end="6"/>
                                            </p:txEl>
                                          </p:spTgt>
                                        </p:tgtEl>
                                        <p:attrNameLst>
                                          <p:attrName>fillcolor</p:attrName>
                                        </p:attrNameLst>
                                      </p:cBhvr>
                                      <p:to>
                                        <p:clrVal>
                                          <a:srgbClr val="AAAAAA"/>
                                        </p:clrVal>
                                      </p:to>
                                    </p:set>
                                    <p:set>
                                      <p:cBhvr>
                                        <p:cTn id="32" dur="500" fill="hold"/>
                                        <p:tgtEl>
                                          <p:spTgt spid="11">
                                            <p:txEl>
                                              <p:pRg st="6" end="6"/>
                                            </p:txEl>
                                          </p:spTgt>
                                        </p:tgtEl>
                                        <p:attrNameLst>
                                          <p:attrName>fill.type</p:attrName>
                                        </p:attrNameLst>
                                      </p:cBhvr>
                                      <p:to>
                                        <p:strVal val="solid"/>
                                      </p:to>
                                    </p:set>
                                  </p:childTnLst>
                                </p:cTn>
                              </p:par>
                              <p:par>
                                <p:cTn id="33" presetID="15" presetClass="emph" presetSubtype="0" nodeType="withEffect">
                                  <p:stCondLst>
                                    <p:cond delay="0"/>
                                  </p:stCondLst>
                                  <p:iterate type="lt">
                                    <p:tmAbs val="25"/>
                                  </p:iterate>
                                  <p:childTnLst>
                                    <p:set>
                                      <p:cBhvr override="childStyle">
                                        <p:cTn id="34" dur="indefinite"/>
                                        <p:tgtEl>
                                          <p:spTgt spid="11">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B5ED89-7AB6-E444-971A-F4BA9F4E4FF1}"/>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Effect>
                      <a14:brightnessContrast bright="-44000" contrast="26000"/>
                    </a14:imgEffect>
                  </a14:imgLayer>
                </a14:imgProps>
              </a:ext>
            </a:extLst>
          </a:blip>
          <a:srcRect b="70153"/>
          <a:stretch/>
        </p:blipFill>
        <p:spPr>
          <a:xfrm>
            <a:off x="0" y="1"/>
            <a:ext cx="12192000" cy="1212060"/>
          </a:xfrm>
          <a:prstGeom prst="rect">
            <a:avLst/>
          </a:prstGeom>
        </p:spPr>
      </p:pic>
      <p:sp>
        <p:nvSpPr>
          <p:cNvPr id="4" name="TextBox 3">
            <a:extLst>
              <a:ext uri="{FF2B5EF4-FFF2-40B4-BE49-F238E27FC236}">
                <a16:creationId xmlns:a16="http://schemas.microsoft.com/office/drawing/2014/main" id="{DE28827C-62F8-524D-A7B8-65991326AA56}"/>
              </a:ext>
            </a:extLst>
          </p:cNvPr>
          <p:cNvSpPr txBox="1"/>
          <p:nvPr/>
        </p:nvSpPr>
        <p:spPr>
          <a:xfrm>
            <a:off x="501825" y="252088"/>
            <a:ext cx="3263704" cy="707886"/>
          </a:xfrm>
          <a:prstGeom prst="rect">
            <a:avLst/>
          </a:prstGeom>
          <a:noFill/>
          <a:effectLst>
            <a:glow rad="228600">
              <a:schemeClr val="bg1">
                <a:alpha val="40000"/>
              </a:schemeClr>
            </a:glow>
          </a:effectLst>
        </p:spPr>
        <p:txBody>
          <a:bodyPr wrap="square" rtlCol="0">
            <a:spAutoFit/>
          </a:bodyPr>
          <a:lstStyle/>
          <a:p>
            <a:r>
              <a:rPr lang="en-US" sz="4000" b="1" dirty="0">
                <a:solidFill>
                  <a:schemeClr val="bg1"/>
                </a:solidFill>
                <a:effectLst/>
              </a:rPr>
              <a:t>Dataset</a:t>
            </a:r>
          </a:p>
        </p:txBody>
      </p:sp>
      <p:sp>
        <p:nvSpPr>
          <p:cNvPr id="2" name="Slide Number Placeholder 1">
            <a:extLst>
              <a:ext uri="{FF2B5EF4-FFF2-40B4-BE49-F238E27FC236}">
                <a16:creationId xmlns:a16="http://schemas.microsoft.com/office/drawing/2014/main" id="{2FAFF38E-50FA-9542-A898-4FA1B4E96572}"/>
              </a:ext>
            </a:extLst>
          </p:cNvPr>
          <p:cNvSpPr>
            <a:spLocks noGrp="1"/>
          </p:cNvSpPr>
          <p:nvPr>
            <p:ph type="sldNum" sz="quarter" idx="12"/>
          </p:nvPr>
        </p:nvSpPr>
        <p:spPr/>
        <p:txBody>
          <a:bodyPr/>
          <a:lstStyle/>
          <a:p>
            <a:fld id="{63255FBC-E81E-9242-AFE7-BCA59B069CC6}" type="slidenum">
              <a:rPr lang="en-US" smtClean="0"/>
              <a:t>8</a:t>
            </a:fld>
            <a:endParaRPr lang="en-US"/>
          </a:p>
        </p:txBody>
      </p:sp>
      <p:sp>
        <p:nvSpPr>
          <p:cNvPr id="9" name="Rectangle 8">
            <a:extLst>
              <a:ext uri="{FF2B5EF4-FFF2-40B4-BE49-F238E27FC236}">
                <a16:creationId xmlns:a16="http://schemas.microsoft.com/office/drawing/2014/main" id="{901A43E8-F005-8448-A3AB-5F8CDA3A7128}"/>
              </a:ext>
            </a:extLst>
          </p:cNvPr>
          <p:cNvSpPr/>
          <p:nvPr/>
        </p:nvSpPr>
        <p:spPr>
          <a:xfrm>
            <a:off x="0" y="0"/>
            <a:ext cx="12192000" cy="1212061"/>
          </a:xfrm>
          <a:prstGeom prst="rect">
            <a:avLst/>
          </a:prstGeom>
          <a:gradFill flip="none" rotWithShape="1">
            <a:gsLst>
              <a:gs pos="0">
                <a:schemeClr val="tx1">
                  <a:alpha val="69000"/>
                </a:schemeClr>
              </a:gs>
              <a:gs pos="39000">
                <a:schemeClr val="tx1">
                  <a:alpha val="3000"/>
                  <a:lumMod val="99000"/>
                  <a:lumOff val="1000"/>
                </a:schemeClr>
              </a:gs>
              <a:gs pos="99000">
                <a:schemeClr val="tx1">
                  <a:alpha val="4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A5E3360-D44C-EB4E-9B39-9EEA9842D59F}"/>
              </a:ext>
            </a:extLst>
          </p:cNvPr>
          <p:cNvPicPr>
            <a:picLocks noChangeAspect="1"/>
          </p:cNvPicPr>
          <p:nvPr/>
        </p:nvPicPr>
        <p:blipFill>
          <a:blip r:embed="rId4"/>
          <a:stretch>
            <a:fillRect/>
          </a:stretch>
        </p:blipFill>
        <p:spPr>
          <a:xfrm>
            <a:off x="602104" y="1557158"/>
            <a:ext cx="7060368" cy="4764942"/>
          </a:xfrm>
          <a:prstGeom prst="rect">
            <a:avLst/>
          </a:prstGeom>
        </p:spPr>
      </p:pic>
      <p:sp>
        <p:nvSpPr>
          <p:cNvPr id="11" name="Rectangle 10">
            <a:extLst>
              <a:ext uri="{FF2B5EF4-FFF2-40B4-BE49-F238E27FC236}">
                <a16:creationId xmlns:a16="http://schemas.microsoft.com/office/drawing/2014/main" id="{222D8E31-8FF4-A44E-8235-0E71095FAE60}"/>
              </a:ext>
            </a:extLst>
          </p:cNvPr>
          <p:cNvSpPr/>
          <p:nvPr/>
        </p:nvSpPr>
        <p:spPr>
          <a:xfrm>
            <a:off x="8262079" y="5894685"/>
            <a:ext cx="2769432" cy="461665"/>
          </a:xfrm>
          <a:prstGeom prst="rect">
            <a:avLst/>
          </a:prstGeom>
          <a:solidFill>
            <a:srgbClr val="A21400"/>
          </a:solidFill>
        </p:spPr>
        <p:txBody>
          <a:bodyPr wrap="square">
            <a:spAutoFit/>
          </a:bodyPr>
          <a:lstStyle/>
          <a:p>
            <a:pPr algn="ctr">
              <a:spcBef>
                <a:spcPts val="1800"/>
              </a:spcBef>
              <a:spcAft>
                <a:spcPts val="600"/>
              </a:spcAft>
            </a:pPr>
            <a:r>
              <a:rPr lang="en-US" sz="2400" b="1" dirty="0">
                <a:solidFill>
                  <a:schemeClr val="bg1"/>
                </a:solidFill>
                <a:latin typeface="+mj-lt"/>
              </a:rPr>
              <a:t>The-Numbers</a:t>
            </a:r>
          </a:p>
        </p:txBody>
      </p:sp>
      <p:sp>
        <p:nvSpPr>
          <p:cNvPr id="12" name="Rectangle 11">
            <a:extLst>
              <a:ext uri="{FF2B5EF4-FFF2-40B4-BE49-F238E27FC236}">
                <a16:creationId xmlns:a16="http://schemas.microsoft.com/office/drawing/2014/main" id="{8355CF3A-AB8C-6B43-ACD9-38B3D7781116}"/>
              </a:ext>
            </a:extLst>
          </p:cNvPr>
          <p:cNvSpPr/>
          <p:nvPr/>
        </p:nvSpPr>
        <p:spPr>
          <a:xfrm>
            <a:off x="8730521" y="3108424"/>
            <a:ext cx="2988179" cy="2308324"/>
          </a:xfrm>
          <a:prstGeom prst="rect">
            <a:avLst/>
          </a:prstGeom>
        </p:spPr>
        <p:txBody>
          <a:bodyPr wrap="square">
            <a:spAutoFit/>
          </a:bodyPr>
          <a:lstStyle/>
          <a:p>
            <a:pPr marL="285750" indent="-285750">
              <a:buBlip>
                <a:blip r:embed="rId5"/>
              </a:buBlip>
            </a:pPr>
            <a:r>
              <a:rPr lang="en-US" sz="2400" dirty="0">
                <a:latin typeface="+mj-lt"/>
              </a:rPr>
              <a:t>Title</a:t>
            </a:r>
            <a:endParaRPr lang="th-TH" sz="2400" dirty="0">
              <a:latin typeface="+mj-lt"/>
            </a:endParaRPr>
          </a:p>
          <a:p>
            <a:pPr marL="285750" indent="-285750">
              <a:buBlip>
                <a:blip r:embed="rId5"/>
              </a:buBlip>
            </a:pPr>
            <a:r>
              <a:rPr lang="en-US" sz="2400" dirty="0">
                <a:latin typeface="+mj-lt"/>
              </a:rPr>
              <a:t>Budget (USD)</a:t>
            </a:r>
          </a:p>
          <a:p>
            <a:pPr marL="285750" indent="-285750">
              <a:buBlip>
                <a:blip r:embed="rId5"/>
              </a:buBlip>
            </a:pPr>
            <a:r>
              <a:rPr lang="en-US" sz="2400" dirty="0">
                <a:latin typeface="+mj-lt"/>
              </a:rPr>
              <a:t>Total gross (USD)</a:t>
            </a:r>
          </a:p>
          <a:p>
            <a:pPr marL="285750" indent="-285750">
              <a:buBlip>
                <a:blip r:embed="rId5"/>
              </a:buBlip>
            </a:pPr>
            <a:r>
              <a:rPr lang="en-US" sz="2400" dirty="0">
                <a:latin typeface="+mj-lt"/>
              </a:rPr>
              <a:t>Release Date</a:t>
            </a:r>
          </a:p>
          <a:p>
            <a:endParaRPr lang="en-US" sz="2400" dirty="0">
              <a:latin typeface="+mj-lt"/>
            </a:endParaRPr>
          </a:p>
          <a:p>
            <a:endParaRPr lang="en-US" sz="2400" dirty="0">
              <a:latin typeface="+mj-lt"/>
            </a:endParaRPr>
          </a:p>
        </p:txBody>
      </p:sp>
      <p:sp>
        <p:nvSpPr>
          <p:cNvPr id="14" name="TextBox 13">
            <a:extLst>
              <a:ext uri="{FF2B5EF4-FFF2-40B4-BE49-F238E27FC236}">
                <a16:creationId xmlns:a16="http://schemas.microsoft.com/office/drawing/2014/main" id="{64B23E90-B49A-7A48-BC4A-42F0B07DBA65}"/>
              </a:ext>
            </a:extLst>
          </p:cNvPr>
          <p:cNvSpPr txBox="1"/>
          <p:nvPr/>
        </p:nvSpPr>
        <p:spPr>
          <a:xfrm>
            <a:off x="2603119" y="6413698"/>
            <a:ext cx="3469796" cy="338554"/>
          </a:xfrm>
          <a:prstGeom prst="rect">
            <a:avLst/>
          </a:prstGeom>
          <a:noFill/>
        </p:spPr>
        <p:txBody>
          <a:bodyPr wrap="none" rtlCol="0">
            <a:spAutoFit/>
          </a:bodyPr>
          <a:lstStyle/>
          <a:p>
            <a:r>
              <a:rPr lang="en-US" sz="1600" b="1" dirty="0"/>
              <a:t>Source: </a:t>
            </a:r>
            <a:r>
              <a:rPr lang="en-US" sz="1600" dirty="0"/>
              <a:t>https://</a:t>
            </a:r>
            <a:r>
              <a:rPr lang="en-US" sz="1600" dirty="0" err="1"/>
              <a:t>www.the-numbers.com</a:t>
            </a:r>
            <a:endParaRPr lang="en-US" sz="1600" dirty="0"/>
          </a:p>
        </p:txBody>
      </p:sp>
    </p:spTree>
    <p:extLst>
      <p:ext uri="{BB962C8B-B14F-4D97-AF65-F5344CB8AC3E}">
        <p14:creationId xmlns:p14="http://schemas.microsoft.com/office/powerpoint/2010/main" val="3196637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8039</TotalTime>
  <Words>2530</Words>
  <Application>Microsoft Macintosh PowerPoint</Application>
  <PresentationFormat>Widescreen</PresentationFormat>
  <Paragraphs>373</Paragraphs>
  <Slides>32</Slides>
  <Notes>32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Cambria Math</vt:lpstr>
      <vt:lpstr>Cordia New</vt:lpstr>
      <vt:lpstr>Office Theme</vt:lpstr>
      <vt:lpstr>Forecasting Movie Revenue   With Fusing Neural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Predicting Movie Box Office Profitability</dc:title>
  <dc:creator>Supatsara Rodratsa</dc:creator>
  <cp:lastModifiedBy>Supatsara Rodratsa</cp:lastModifiedBy>
  <cp:revision>228</cp:revision>
  <dcterms:created xsi:type="dcterms:W3CDTF">2018-06-14T10:40:05Z</dcterms:created>
  <dcterms:modified xsi:type="dcterms:W3CDTF">2018-07-27T02:17:25Z</dcterms:modified>
</cp:coreProperties>
</file>